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2"/>
  </p:notesMasterIdLst>
  <p:sldIdLst>
    <p:sldId id="446" r:id="rId2"/>
    <p:sldId id="447" r:id="rId3"/>
    <p:sldId id="449" r:id="rId4"/>
    <p:sldId id="499" r:id="rId5"/>
    <p:sldId id="430" r:id="rId6"/>
    <p:sldId id="431" r:id="rId7"/>
    <p:sldId id="432" r:id="rId8"/>
    <p:sldId id="361" r:id="rId9"/>
    <p:sldId id="363" r:id="rId10"/>
    <p:sldId id="275" r:id="rId11"/>
    <p:sldId id="276" r:id="rId12"/>
    <p:sldId id="353" r:id="rId13"/>
    <p:sldId id="435" r:id="rId14"/>
    <p:sldId id="450" r:id="rId15"/>
    <p:sldId id="436" r:id="rId16"/>
    <p:sldId id="437" r:id="rId17"/>
    <p:sldId id="395" r:id="rId18"/>
    <p:sldId id="443" r:id="rId19"/>
    <p:sldId id="444" r:id="rId20"/>
    <p:sldId id="441" r:id="rId21"/>
    <p:sldId id="451" r:id="rId22"/>
    <p:sldId id="452" r:id="rId23"/>
    <p:sldId id="453" r:id="rId24"/>
    <p:sldId id="456" r:id="rId25"/>
    <p:sldId id="500" r:id="rId26"/>
    <p:sldId id="457" r:id="rId27"/>
    <p:sldId id="458" r:id="rId28"/>
    <p:sldId id="455" r:id="rId29"/>
    <p:sldId id="503" r:id="rId30"/>
    <p:sldId id="501" r:id="rId31"/>
    <p:sldId id="459" r:id="rId32"/>
    <p:sldId id="469" r:id="rId33"/>
    <p:sldId id="470" r:id="rId34"/>
    <p:sldId id="460" r:id="rId35"/>
    <p:sldId id="461" r:id="rId36"/>
    <p:sldId id="462" r:id="rId37"/>
    <p:sldId id="463" r:id="rId38"/>
    <p:sldId id="464" r:id="rId39"/>
    <p:sldId id="466" r:id="rId40"/>
    <p:sldId id="465" r:id="rId41"/>
    <p:sldId id="467" r:id="rId42"/>
    <p:sldId id="368" r:id="rId43"/>
    <p:sldId id="471" r:id="rId44"/>
    <p:sldId id="472" r:id="rId45"/>
    <p:sldId id="473" r:id="rId46"/>
    <p:sldId id="474" r:id="rId47"/>
    <p:sldId id="475" r:id="rId48"/>
    <p:sldId id="477" r:id="rId49"/>
    <p:sldId id="476" r:id="rId50"/>
    <p:sldId id="478" r:id="rId51"/>
    <p:sldId id="479" r:id="rId52"/>
    <p:sldId id="480" r:id="rId53"/>
    <p:sldId id="482" r:id="rId54"/>
    <p:sldId id="502" r:id="rId55"/>
    <p:sldId id="481" r:id="rId56"/>
    <p:sldId id="483" r:id="rId57"/>
    <p:sldId id="493" r:id="rId58"/>
    <p:sldId id="485" r:id="rId59"/>
    <p:sldId id="486" r:id="rId60"/>
    <p:sldId id="487" r:id="rId61"/>
    <p:sldId id="488" r:id="rId62"/>
    <p:sldId id="489" r:id="rId63"/>
    <p:sldId id="490" r:id="rId64"/>
    <p:sldId id="492" r:id="rId65"/>
    <p:sldId id="494" r:id="rId66"/>
    <p:sldId id="495" r:id="rId67"/>
    <p:sldId id="496" r:id="rId68"/>
    <p:sldId id="498" r:id="rId69"/>
    <p:sldId id="497" r:id="rId70"/>
    <p:sldId id="491" r:id="rId7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41DF5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4705" autoAdjust="0"/>
  </p:normalViewPr>
  <p:slideViewPr>
    <p:cSldViewPr>
      <p:cViewPr varScale="1">
        <p:scale>
          <a:sx n="63" d="100"/>
          <a:sy n="63" d="100"/>
        </p:scale>
        <p:origin x="-108"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1DE46-1F52-4C94-AD4A-BA0712FFDBB8}" type="doc">
      <dgm:prSet loTypeId="urn:microsoft.com/office/officeart/2005/8/layout/hProcess9" loCatId="process" qsTypeId="urn:microsoft.com/office/officeart/2005/8/quickstyle/simple3" qsCatId="simple" csTypeId="urn:microsoft.com/office/officeart/2005/8/colors/accent1_2#1" csCatId="accent1" phldr="1"/>
      <dgm:spPr/>
      <dgm:t>
        <a:bodyPr/>
        <a:lstStyle/>
        <a:p>
          <a:endParaRPr lang="it-IT"/>
        </a:p>
      </dgm:t>
    </dgm:pt>
    <dgm:pt modelId="{B4695968-A0E2-4419-9E44-1EBF8405312A}">
      <dgm:prSet/>
      <dgm:spPr/>
      <dgm:t>
        <a:bodyPr/>
        <a:lstStyle/>
        <a:p>
          <a:pPr algn="just" rtl="0"/>
          <a:r>
            <a:rPr lang="it-IT" dirty="0" smtClean="0">
              <a:latin typeface="Calibri" panose="020F0502020204030204" pitchFamily="34" charset="0"/>
            </a:rPr>
            <a:t>Ad oggi si stima che tra la 3a e la 5a classe primaria e la 3a classe della secondaria di primo grado, il valore medio della prevalenza dei DSA vari dal 3 al 4%. </a:t>
          </a:r>
          <a:endParaRPr lang="it-IT" dirty="0">
            <a:latin typeface="Calibri" panose="020F0502020204030204" pitchFamily="34" charset="0"/>
          </a:endParaRPr>
        </a:p>
      </dgm:t>
    </dgm:pt>
    <dgm:pt modelId="{4939C879-0AD2-4671-9ECE-BBE755213FAA}" type="parTrans" cxnId="{EEBF2AA0-5160-4D51-9377-018720A5DF85}">
      <dgm:prSet/>
      <dgm:spPr/>
      <dgm:t>
        <a:bodyPr/>
        <a:lstStyle/>
        <a:p>
          <a:endParaRPr lang="it-IT"/>
        </a:p>
      </dgm:t>
    </dgm:pt>
    <dgm:pt modelId="{CA3206B1-3D6A-4142-B7D2-15ED2198537E}" type="sibTrans" cxnId="{EEBF2AA0-5160-4D51-9377-018720A5DF85}">
      <dgm:prSet/>
      <dgm:spPr/>
      <dgm:t>
        <a:bodyPr/>
        <a:lstStyle/>
        <a:p>
          <a:endParaRPr lang="it-IT"/>
        </a:p>
      </dgm:t>
    </dgm:pt>
    <dgm:pt modelId="{0164D9F1-B732-4E8B-B497-505F7641682E}">
      <dgm:prSet/>
      <dgm:spPr/>
      <dgm:t>
        <a:bodyPr/>
        <a:lstStyle/>
        <a:p>
          <a:pPr algn="just" rtl="0"/>
          <a:r>
            <a:rPr lang="it-IT" dirty="0" smtClean="0">
              <a:latin typeface="Calibri" panose="020F0502020204030204" pitchFamily="34" charset="0"/>
            </a:rPr>
            <a:t>Questo </a:t>
          </a:r>
          <a:r>
            <a:rPr lang="it-IT" dirty="0" err="1" smtClean="0">
              <a:latin typeface="Calibri" panose="020F0502020204030204" pitchFamily="34" charset="0"/>
            </a:rPr>
            <a:t>range</a:t>
          </a:r>
          <a:r>
            <a:rPr lang="it-IT" dirty="0" smtClean="0">
              <a:latin typeface="Calibri" panose="020F0502020204030204" pitchFamily="34" charset="0"/>
            </a:rPr>
            <a:t> può dipendere dell’età in cui viene effettuata la diagnosi e dal tipo di strumenti utilizzati per la diagnosi. </a:t>
          </a:r>
          <a:endParaRPr lang="it-IT" dirty="0">
            <a:latin typeface="Calibri" panose="020F0502020204030204" pitchFamily="34" charset="0"/>
          </a:endParaRPr>
        </a:p>
      </dgm:t>
    </dgm:pt>
    <dgm:pt modelId="{E08BF6E5-0E3A-4E67-BCCF-23E775D983F4}" type="parTrans" cxnId="{7E9122FE-AADE-41EE-B64F-2061A120BA69}">
      <dgm:prSet/>
      <dgm:spPr/>
      <dgm:t>
        <a:bodyPr/>
        <a:lstStyle/>
        <a:p>
          <a:endParaRPr lang="it-IT"/>
        </a:p>
      </dgm:t>
    </dgm:pt>
    <dgm:pt modelId="{D1B29EBD-6A08-4BBC-8741-7232790B30FB}" type="sibTrans" cxnId="{7E9122FE-AADE-41EE-B64F-2061A120BA69}">
      <dgm:prSet/>
      <dgm:spPr/>
      <dgm:t>
        <a:bodyPr/>
        <a:lstStyle/>
        <a:p>
          <a:endParaRPr lang="it-IT"/>
        </a:p>
      </dgm:t>
    </dgm:pt>
    <dgm:pt modelId="{F64440AE-269D-4616-B9EB-E321C471231F}" type="pres">
      <dgm:prSet presAssocID="{E0E1DE46-1F52-4C94-AD4A-BA0712FFDBB8}" presName="CompostProcess" presStyleCnt="0">
        <dgm:presLayoutVars>
          <dgm:dir/>
          <dgm:resizeHandles val="exact"/>
        </dgm:presLayoutVars>
      </dgm:prSet>
      <dgm:spPr/>
      <dgm:t>
        <a:bodyPr/>
        <a:lstStyle/>
        <a:p>
          <a:endParaRPr lang="it-IT"/>
        </a:p>
      </dgm:t>
    </dgm:pt>
    <dgm:pt modelId="{C465BBC8-75F2-435B-A846-BD85C19846E1}" type="pres">
      <dgm:prSet presAssocID="{E0E1DE46-1F52-4C94-AD4A-BA0712FFDBB8}" presName="arrow" presStyleLbl="bgShp" presStyleIdx="0" presStyleCnt="1"/>
      <dgm:spPr/>
    </dgm:pt>
    <dgm:pt modelId="{75A79B7C-B559-42E5-A23C-A56315E84DB8}" type="pres">
      <dgm:prSet presAssocID="{E0E1DE46-1F52-4C94-AD4A-BA0712FFDBB8}" presName="linearProcess" presStyleCnt="0"/>
      <dgm:spPr/>
    </dgm:pt>
    <dgm:pt modelId="{6770F2B1-D774-4773-8254-A17CB9AC4267}" type="pres">
      <dgm:prSet presAssocID="{B4695968-A0E2-4419-9E44-1EBF8405312A}" presName="textNode" presStyleLbl="node1" presStyleIdx="0" presStyleCnt="2" custScaleY="199110">
        <dgm:presLayoutVars>
          <dgm:bulletEnabled val="1"/>
        </dgm:presLayoutVars>
      </dgm:prSet>
      <dgm:spPr/>
      <dgm:t>
        <a:bodyPr/>
        <a:lstStyle/>
        <a:p>
          <a:endParaRPr lang="it-IT"/>
        </a:p>
      </dgm:t>
    </dgm:pt>
    <dgm:pt modelId="{9E47B301-6A79-4960-9D45-63D7CD68C17B}" type="pres">
      <dgm:prSet presAssocID="{CA3206B1-3D6A-4142-B7D2-15ED2198537E}" presName="sibTrans" presStyleCnt="0"/>
      <dgm:spPr/>
    </dgm:pt>
    <dgm:pt modelId="{4A03CF61-A158-4EF1-9AC0-14A8B620A4B0}" type="pres">
      <dgm:prSet presAssocID="{0164D9F1-B732-4E8B-B497-505F7641682E}" presName="textNode" presStyleLbl="node1" presStyleIdx="1" presStyleCnt="2">
        <dgm:presLayoutVars>
          <dgm:bulletEnabled val="1"/>
        </dgm:presLayoutVars>
      </dgm:prSet>
      <dgm:spPr/>
      <dgm:t>
        <a:bodyPr/>
        <a:lstStyle/>
        <a:p>
          <a:endParaRPr lang="it-IT"/>
        </a:p>
      </dgm:t>
    </dgm:pt>
  </dgm:ptLst>
  <dgm:cxnLst>
    <dgm:cxn modelId="{4A96696D-42F4-4456-9CE4-DCC7F8B013F5}" type="presOf" srcId="{B4695968-A0E2-4419-9E44-1EBF8405312A}" destId="{6770F2B1-D774-4773-8254-A17CB9AC4267}" srcOrd="0" destOrd="0" presId="urn:microsoft.com/office/officeart/2005/8/layout/hProcess9"/>
    <dgm:cxn modelId="{3A5792FB-AC06-4CBD-B5BA-E1D1F330FA08}" type="presOf" srcId="{0164D9F1-B732-4E8B-B497-505F7641682E}" destId="{4A03CF61-A158-4EF1-9AC0-14A8B620A4B0}" srcOrd="0" destOrd="0" presId="urn:microsoft.com/office/officeart/2005/8/layout/hProcess9"/>
    <dgm:cxn modelId="{7E9122FE-AADE-41EE-B64F-2061A120BA69}" srcId="{E0E1DE46-1F52-4C94-AD4A-BA0712FFDBB8}" destId="{0164D9F1-B732-4E8B-B497-505F7641682E}" srcOrd="1" destOrd="0" parTransId="{E08BF6E5-0E3A-4E67-BCCF-23E775D983F4}" sibTransId="{D1B29EBD-6A08-4BBC-8741-7232790B30FB}"/>
    <dgm:cxn modelId="{EEBF2AA0-5160-4D51-9377-018720A5DF85}" srcId="{E0E1DE46-1F52-4C94-AD4A-BA0712FFDBB8}" destId="{B4695968-A0E2-4419-9E44-1EBF8405312A}" srcOrd="0" destOrd="0" parTransId="{4939C879-0AD2-4671-9ECE-BBE755213FAA}" sibTransId="{CA3206B1-3D6A-4142-B7D2-15ED2198537E}"/>
    <dgm:cxn modelId="{5CB80F3F-1924-4CD4-8BF2-E5CDFBF1CC5E}" type="presOf" srcId="{E0E1DE46-1F52-4C94-AD4A-BA0712FFDBB8}" destId="{F64440AE-269D-4616-B9EB-E321C471231F}" srcOrd="0" destOrd="0" presId="urn:microsoft.com/office/officeart/2005/8/layout/hProcess9"/>
    <dgm:cxn modelId="{68C1AB97-EDD6-4454-B1DB-444604AD466B}" type="presParOf" srcId="{F64440AE-269D-4616-B9EB-E321C471231F}" destId="{C465BBC8-75F2-435B-A846-BD85C19846E1}" srcOrd="0" destOrd="0" presId="urn:microsoft.com/office/officeart/2005/8/layout/hProcess9"/>
    <dgm:cxn modelId="{94C67259-F04A-4A29-A25B-5F4D8349FC78}" type="presParOf" srcId="{F64440AE-269D-4616-B9EB-E321C471231F}" destId="{75A79B7C-B559-42E5-A23C-A56315E84DB8}" srcOrd="1" destOrd="0" presId="urn:microsoft.com/office/officeart/2005/8/layout/hProcess9"/>
    <dgm:cxn modelId="{8F096FAB-AFAA-42F8-BB51-B03B0126BD31}" type="presParOf" srcId="{75A79B7C-B559-42E5-A23C-A56315E84DB8}" destId="{6770F2B1-D774-4773-8254-A17CB9AC4267}" srcOrd="0" destOrd="0" presId="urn:microsoft.com/office/officeart/2005/8/layout/hProcess9"/>
    <dgm:cxn modelId="{FA2D2970-1A7F-4B2A-A575-A3B5BE51336D}" type="presParOf" srcId="{75A79B7C-B559-42E5-A23C-A56315E84DB8}" destId="{9E47B301-6A79-4960-9D45-63D7CD68C17B}" srcOrd="1" destOrd="0" presId="urn:microsoft.com/office/officeart/2005/8/layout/hProcess9"/>
    <dgm:cxn modelId="{32228FC2-DF73-4311-8CEF-67A37D086C28}" type="presParOf" srcId="{75A79B7C-B559-42E5-A23C-A56315E84DB8}" destId="{4A03CF61-A158-4EF1-9AC0-14A8B620A4B0}"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DF89E94-5396-4BC1-9417-2DDAC7821CE1}" type="datetimeFigureOut">
              <a:rPr lang="it-IT"/>
              <a:pPr>
                <a:defRPr/>
              </a:pPr>
              <a:t>17/03/2016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BA5DDCC-DCEC-473E-95D8-9C8CC203AD62}"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ttangolo arrotondato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it-IT" smtClean="0"/>
              <a:t>Fare clic per modificare lo stile del titolo</a:t>
            </a:r>
            <a:endParaRPr lang="en-US"/>
          </a:p>
        </p:txBody>
      </p:sp>
      <p:sp>
        <p:nvSpPr>
          <p:cNvPr id="20" name="Sottotito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7" name="Segnaposto data 18"/>
          <p:cNvSpPr>
            <a:spLocks noGrp="1"/>
          </p:cNvSpPr>
          <p:nvPr>
            <p:ph type="dt" sz="half" idx="10"/>
          </p:nvPr>
        </p:nvSpPr>
        <p:spPr/>
        <p:txBody>
          <a:bodyPr/>
          <a:lstStyle>
            <a:lvl1pPr>
              <a:defRPr/>
            </a:lvl1pPr>
            <a:extLst/>
          </a:lstStyle>
          <a:p>
            <a:pPr>
              <a:defRPr/>
            </a:pPr>
            <a:r>
              <a:rPr lang="it-IT"/>
              <a:t>23.02.2016</a:t>
            </a:r>
          </a:p>
        </p:txBody>
      </p:sp>
      <p:sp>
        <p:nvSpPr>
          <p:cNvPr id="8" name="Segnaposto piè di pagina 7"/>
          <p:cNvSpPr>
            <a:spLocks noGrp="1"/>
          </p:cNvSpPr>
          <p:nvPr>
            <p:ph type="ftr" sz="quarter" idx="11"/>
          </p:nvPr>
        </p:nvSpPr>
        <p:spPr/>
        <p:txBody>
          <a:bodyPr/>
          <a:lstStyle>
            <a:lvl1pPr>
              <a:defRPr/>
            </a:lvl1pPr>
            <a:extLst/>
          </a:lstStyle>
          <a:p>
            <a:pPr>
              <a:defRPr/>
            </a:pPr>
            <a:r>
              <a:rPr lang="en-US"/>
              <a:t>Dott.ssa Francesca Borgioli</a:t>
            </a:r>
            <a:endParaRPr lang="it-IT"/>
          </a:p>
        </p:txBody>
      </p:sp>
      <p:sp>
        <p:nvSpPr>
          <p:cNvPr id="9" name="Segnaposto numero diapositiva 10"/>
          <p:cNvSpPr>
            <a:spLocks noGrp="1"/>
          </p:cNvSpPr>
          <p:nvPr>
            <p:ph type="sldNum" sz="quarter" idx="12"/>
          </p:nvPr>
        </p:nvSpPr>
        <p:spPr/>
        <p:txBody>
          <a:bodyPr/>
          <a:lstStyle>
            <a:lvl1pPr>
              <a:defRPr/>
            </a:lvl1pPr>
            <a:extLst/>
          </a:lstStyle>
          <a:p>
            <a:pPr>
              <a:defRPr/>
            </a:pPr>
            <a:fld id="{C5B42C7C-C82A-4A44-8E4E-E69BEA7DD5B3}"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4"/>
          <p:cNvSpPr>
            <a:spLocks noGrp="1"/>
          </p:cNvSpPr>
          <p:nvPr>
            <p:ph type="dt" sz="half" idx="10"/>
          </p:nvPr>
        </p:nvSpPr>
        <p:spPr/>
        <p:txBody>
          <a:bodyPr/>
          <a:lstStyle>
            <a:lvl1pPr>
              <a:defRPr/>
            </a:lvl1pPr>
          </a:lstStyle>
          <a:p>
            <a:pPr>
              <a:defRPr/>
            </a:pPr>
            <a:r>
              <a:rPr lang="it-IT"/>
              <a:t>23.02.2016</a:t>
            </a:r>
          </a:p>
        </p:txBody>
      </p:sp>
      <p:sp>
        <p:nvSpPr>
          <p:cNvPr id="5" name="Segnaposto piè di pagina 17"/>
          <p:cNvSpPr>
            <a:spLocks noGrp="1"/>
          </p:cNvSpPr>
          <p:nvPr>
            <p:ph type="ftr" sz="quarter" idx="11"/>
          </p:nvPr>
        </p:nvSpPr>
        <p:spPr/>
        <p:txBody>
          <a:bodyPr/>
          <a:lstStyle>
            <a:lvl1pPr>
              <a:defRPr/>
            </a:lvl1pPr>
          </a:lstStyle>
          <a:p>
            <a:pPr>
              <a:defRPr/>
            </a:pPr>
            <a:r>
              <a:rPr lang="en-US"/>
              <a:t>Dott.ssa Francesca Borgioli</a:t>
            </a:r>
            <a:endParaRPr lang="it-IT"/>
          </a:p>
        </p:txBody>
      </p:sp>
      <p:sp>
        <p:nvSpPr>
          <p:cNvPr id="6" name="Segnaposto numero diapositiva 4"/>
          <p:cNvSpPr>
            <a:spLocks noGrp="1"/>
          </p:cNvSpPr>
          <p:nvPr>
            <p:ph type="sldNum" sz="quarter" idx="12"/>
          </p:nvPr>
        </p:nvSpPr>
        <p:spPr/>
        <p:txBody>
          <a:bodyPr/>
          <a:lstStyle>
            <a:lvl1pPr>
              <a:defRPr/>
            </a:lvl1pPr>
          </a:lstStyle>
          <a:p>
            <a:pPr>
              <a:defRPr/>
            </a:pPr>
            <a:fld id="{CE328887-2B6C-46B8-B23B-48F05F1CB7B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4"/>
          <p:cNvSpPr>
            <a:spLocks noGrp="1"/>
          </p:cNvSpPr>
          <p:nvPr>
            <p:ph type="dt" sz="half" idx="10"/>
          </p:nvPr>
        </p:nvSpPr>
        <p:spPr/>
        <p:txBody>
          <a:bodyPr/>
          <a:lstStyle>
            <a:lvl1pPr>
              <a:defRPr/>
            </a:lvl1pPr>
          </a:lstStyle>
          <a:p>
            <a:pPr>
              <a:defRPr/>
            </a:pPr>
            <a:r>
              <a:rPr lang="it-IT"/>
              <a:t>23.02.2016</a:t>
            </a:r>
          </a:p>
        </p:txBody>
      </p:sp>
      <p:sp>
        <p:nvSpPr>
          <p:cNvPr id="5" name="Segnaposto piè di pagina 17"/>
          <p:cNvSpPr>
            <a:spLocks noGrp="1"/>
          </p:cNvSpPr>
          <p:nvPr>
            <p:ph type="ftr" sz="quarter" idx="11"/>
          </p:nvPr>
        </p:nvSpPr>
        <p:spPr/>
        <p:txBody>
          <a:bodyPr/>
          <a:lstStyle>
            <a:lvl1pPr>
              <a:defRPr/>
            </a:lvl1pPr>
          </a:lstStyle>
          <a:p>
            <a:pPr>
              <a:defRPr/>
            </a:pPr>
            <a:r>
              <a:rPr lang="en-US"/>
              <a:t>Dott.ssa Francesca Borgioli</a:t>
            </a:r>
            <a:endParaRPr lang="it-IT"/>
          </a:p>
        </p:txBody>
      </p:sp>
      <p:sp>
        <p:nvSpPr>
          <p:cNvPr id="6" name="Segnaposto numero diapositiva 4"/>
          <p:cNvSpPr>
            <a:spLocks noGrp="1"/>
          </p:cNvSpPr>
          <p:nvPr>
            <p:ph type="sldNum" sz="quarter" idx="12"/>
          </p:nvPr>
        </p:nvSpPr>
        <p:spPr/>
        <p:txBody>
          <a:bodyPr/>
          <a:lstStyle>
            <a:lvl1pPr>
              <a:defRPr/>
            </a:lvl1pPr>
          </a:lstStyle>
          <a:p>
            <a:pPr>
              <a:defRPr/>
            </a:pPr>
            <a:fld id="{A2753C7E-09EE-4197-B0B6-BAA6278820D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a:xfrm>
            <a:off x="502920" y="530352"/>
            <a:ext cx="8183880" cy="4187952"/>
          </a:xfrm>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4"/>
          <p:cNvSpPr>
            <a:spLocks noGrp="1"/>
          </p:cNvSpPr>
          <p:nvPr>
            <p:ph type="dt" sz="half" idx="10"/>
          </p:nvPr>
        </p:nvSpPr>
        <p:spPr/>
        <p:txBody>
          <a:bodyPr/>
          <a:lstStyle>
            <a:lvl1pPr>
              <a:defRPr/>
            </a:lvl1pPr>
          </a:lstStyle>
          <a:p>
            <a:pPr>
              <a:defRPr/>
            </a:pPr>
            <a:r>
              <a:rPr lang="it-IT"/>
              <a:t>23.02.2016</a:t>
            </a:r>
          </a:p>
        </p:txBody>
      </p:sp>
      <p:sp>
        <p:nvSpPr>
          <p:cNvPr id="5" name="Segnaposto piè di pagina 17"/>
          <p:cNvSpPr>
            <a:spLocks noGrp="1"/>
          </p:cNvSpPr>
          <p:nvPr>
            <p:ph type="ftr" sz="quarter" idx="11"/>
          </p:nvPr>
        </p:nvSpPr>
        <p:spPr/>
        <p:txBody>
          <a:bodyPr/>
          <a:lstStyle>
            <a:lvl1pPr>
              <a:defRPr/>
            </a:lvl1pPr>
          </a:lstStyle>
          <a:p>
            <a:pPr>
              <a:defRPr/>
            </a:pPr>
            <a:r>
              <a:rPr lang="en-US"/>
              <a:t>Dott.ssa Francesca Borgioli</a:t>
            </a:r>
            <a:endParaRPr lang="it-IT"/>
          </a:p>
        </p:txBody>
      </p:sp>
      <p:sp>
        <p:nvSpPr>
          <p:cNvPr id="6" name="Segnaposto numero diapositiva 4"/>
          <p:cNvSpPr>
            <a:spLocks noGrp="1"/>
          </p:cNvSpPr>
          <p:nvPr>
            <p:ph type="sldNum" sz="quarter" idx="12"/>
          </p:nvPr>
        </p:nvSpPr>
        <p:spPr/>
        <p:txBody>
          <a:bodyPr/>
          <a:lstStyle>
            <a:lvl1pPr>
              <a:defRPr/>
            </a:lvl1pPr>
          </a:lstStyle>
          <a:p>
            <a:pPr>
              <a:defRPr/>
            </a:pPr>
            <a:fld id="{753B4DF7-9806-42B7-8B4C-66649DA740D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arrotondato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o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6" name="Segnaposto data 3"/>
          <p:cNvSpPr>
            <a:spLocks noGrp="1"/>
          </p:cNvSpPr>
          <p:nvPr>
            <p:ph type="dt" sz="half" idx="10"/>
          </p:nvPr>
        </p:nvSpPr>
        <p:spPr/>
        <p:txBody>
          <a:bodyPr/>
          <a:lstStyle>
            <a:lvl1pPr>
              <a:defRPr/>
            </a:lvl1pPr>
            <a:extLst/>
          </a:lstStyle>
          <a:p>
            <a:pPr>
              <a:defRPr/>
            </a:pPr>
            <a:r>
              <a:rPr lang="it-IT"/>
              <a:t>23.02.2016</a:t>
            </a:r>
          </a:p>
        </p:txBody>
      </p:sp>
      <p:sp>
        <p:nvSpPr>
          <p:cNvPr id="7" name="Segnaposto piè di pagina 4"/>
          <p:cNvSpPr>
            <a:spLocks noGrp="1"/>
          </p:cNvSpPr>
          <p:nvPr>
            <p:ph type="ftr" sz="quarter" idx="11"/>
          </p:nvPr>
        </p:nvSpPr>
        <p:spPr/>
        <p:txBody>
          <a:bodyPr/>
          <a:lstStyle>
            <a:lvl1pPr>
              <a:defRPr/>
            </a:lvl1pPr>
            <a:extLst/>
          </a:lstStyle>
          <a:p>
            <a:pPr>
              <a:defRPr/>
            </a:pPr>
            <a:r>
              <a:rPr lang="en-US"/>
              <a:t>Dott.ssa Francesca Borgioli</a:t>
            </a:r>
            <a:endParaRPr lang="it-IT"/>
          </a:p>
        </p:txBody>
      </p:sp>
      <p:sp>
        <p:nvSpPr>
          <p:cNvPr id="8" name="Segnaposto numero diapositiva 5"/>
          <p:cNvSpPr>
            <a:spLocks noGrp="1"/>
          </p:cNvSpPr>
          <p:nvPr>
            <p:ph type="sldNum" sz="quarter" idx="12"/>
          </p:nvPr>
        </p:nvSpPr>
        <p:spPr/>
        <p:txBody>
          <a:bodyPr/>
          <a:lstStyle>
            <a:lvl1pPr>
              <a:defRPr/>
            </a:lvl1pPr>
            <a:extLst/>
          </a:lstStyle>
          <a:p>
            <a:pPr>
              <a:defRPr/>
            </a:pPr>
            <a:fld id="{4B110905-0968-40C0-9927-ADB3818CF5A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4"/>
          <p:cNvSpPr>
            <a:spLocks noGrp="1"/>
          </p:cNvSpPr>
          <p:nvPr>
            <p:ph type="dt" sz="half" idx="10"/>
          </p:nvPr>
        </p:nvSpPr>
        <p:spPr/>
        <p:txBody>
          <a:bodyPr/>
          <a:lstStyle>
            <a:lvl1pPr>
              <a:defRPr/>
            </a:lvl1pPr>
          </a:lstStyle>
          <a:p>
            <a:pPr>
              <a:defRPr/>
            </a:pPr>
            <a:r>
              <a:rPr lang="it-IT"/>
              <a:t>23.02.2016</a:t>
            </a:r>
          </a:p>
        </p:txBody>
      </p:sp>
      <p:sp>
        <p:nvSpPr>
          <p:cNvPr id="6" name="Segnaposto piè di pagina 17"/>
          <p:cNvSpPr>
            <a:spLocks noGrp="1"/>
          </p:cNvSpPr>
          <p:nvPr>
            <p:ph type="ftr" sz="quarter" idx="11"/>
          </p:nvPr>
        </p:nvSpPr>
        <p:spPr/>
        <p:txBody>
          <a:bodyPr/>
          <a:lstStyle>
            <a:lvl1pPr>
              <a:defRPr/>
            </a:lvl1pPr>
          </a:lstStyle>
          <a:p>
            <a:pPr>
              <a:defRPr/>
            </a:pPr>
            <a:r>
              <a:rPr lang="en-US"/>
              <a:t>Dott.ssa Francesca Borgioli</a:t>
            </a:r>
            <a:endParaRPr lang="it-IT"/>
          </a:p>
        </p:txBody>
      </p:sp>
      <p:sp>
        <p:nvSpPr>
          <p:cNvPr id="7" name="Segnaposto numero diapositiva 4"/>
          <p:cNvSpPr>
            <a:spLocks noGrp="1"/>
          </p:cNvSpPr>
          <p:nvPr>
            <p:ph type="sldNum" sz="quarter" idx="12"/>
          </p:nvPr>
        </p:nvSpPr>
        <p:spPr/>
        <p:txBody>
          <a:bodyPr/>
          <a:lstStyle>
            <a:lvl1pPr>
              <a:defRPr/>
            </a:lvl1pPr>
          </a:lstStyle>
          <a:p>
            <a:pPr>
              <a:defRPr/>
            </a:pPr>
            <a:fld id="{36386E9A-DC4B-4454-8D9B-B41CBD859791}"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lvl1pPr>
              <a:defRPr b="1"/>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24"/>
          <p:cNvSpPr>
            <a:spLocks noGrp="1"/>
          </p:cNvSpPr>
          <p:nvPr>
            <p:ph type="dt" sz="half" idx="10"/>
          </p:nvPr>
        </p:nvSpPr>
        <p:spPr/>
        <p:txBody>
          <a:bodyPr/>
          <a:lstStyle>
            <a:lvl1pPr>
              <a:defRPr/>
            </a:lvl1pPr>
          </a:lstStyle>
          <a:p>
            <a:pPr>
              <a:defRPr/>
            </a:pPr>
            <a:r>
              <a:rPr lang="it-IT"/>
              <a:t>23.02.2016</a:t>
            </a:r>
          </a:p>
        </p:txBody>
      </p:sp>
      <p:sp>
        <p:nvSpPr>
          <p:cNvPr id="8" name="Segnaposto piè di pagina 17"/>
          <p:cNvSpPr>
            <a:spLocks noGrp="1"/>
          </p:cNvSpPr>
          <p:nvPr>
            <p:ph type="ftr" sz="quarter" idx="11"/>
          </p:nvPr>
        </p:nvSpPr>
        <p:spPr/>
        <p:txBody>
          <a:bodyPr/>
          <a:lstStyle>
            <a:lvl1pPr>
              <a:defRPr/>
            </a:lvl1pPr>
          </a:lstStyle>
          <a:p>
            <a:pPr>
              <a:defRPr/>
            </a:pPr>
            <a:r>
              <a:rPr lang="en-US"/>
              <a:t>Dott.ssa Francesca Borgioli</a:t>
            </a:r>
            <a:endParaRPr lang="it-IT"/>
          </a:p>
        </p:txBody>
      </p:sp>
      <p:sp>
        <p:nvSpPr>
          <p:cNvPr id="9" name="Segnaposto numero diapositiva 4"/>
          <p:cNvSpPr>
            <a:spLocks noGrp="1"/>
          </p:cNvSpPr>
          <p:nvPr>
            <p:ph type="sldNum" sz="quarter" idx="12"/>
          </p:nvPr>
        </p:nvSpPr>
        <p:spPr/>
        <p:txBody>
          <a:bodyPr/>
          <a:lstStyle>
            <a:lvl1pPr>
              <a:defRPr/>
            </a:lvl1pPr>
          </a:lstStyle>
          <a:p>
            <a:pPr>
              <a:defRPr/>
            </a:pPr>
            <a:fld id="{EDE93CFB-0D84-43E2-A905-A54D2E16BC2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data 24"/>
          <p:cNvSpPr>
            <a:spLocks noGrp="1"/>
          </p:cNvSpPr>
          <p:nvPr>
            <p:ph type="dt" sz="half" idx="10"/>
          </p:nvPr>
        </p:nvSpPr>
        <p:spPr/>
        <p:txBody>
          <a:bodyPr/>
          <a:lstStyle>
            <a:lvl1pPr>
              <a:defRPr/>
            </a:lvl1pPr>
          </a:lstStyle>
          <a:p>
            <a:pPr>
              <a:defRPr/>
            </a:pPr>
            <a:r>
              <a:rPr lang="it-IT"/>
              <a:t>23.02.2016</a:t>
            </a:r>
          </a:p>
        </p:txBody>
      </p:sp>
      <p:sp>
        <p:nvSpPr>
          <p:cNvPr id="4" name="Segnaposto piè di pagina 17"/>
          <p:cNvSpPr>
            <a:spLocks noGrp="1"/>
          </p:cNvSpPr>
          <p:nvPr>
            <p:ph type="ftr" sz="quarter" idx="11"/>
          </p:nvPr>
        </p:nvSpPr>
        <p:spPr/>
        <p:txBody>
          <a:bodyPr/>
          <a:lstStyle>
            <a:lvl1pPr>
              <a:defRPr/>
            </a:lvl1pPr>
          </a:lstStyle>
          <a:p>
            <a:pPr>
              <a:defRPr/>
            </a:pPr>
            <a:r>
              <a:rPr lang="en-US"/>
              <a:t>Dott.ssa Francesca Borgioli</a:t>
            </a:r>
            <a:endParaRPr lang="it-IT"/>
          </a:p>
        </p:txBody>
      </p:sp>
      <p:sp>
        <p:nvSpPr>
          <p:cNvPr id="5" name="Segnaposto numero diapositiva 4"/>
          <p:cNvSpPr>
            <a:spLocks noGrp="1"/>
          </p:cNvSpPr>
          <p:nvPr>
            <p:ph type="sldNum" sz="quarter" idx="12"/>
          </p:nvPr>
        </p:nvSpPr>
        <p:spPr/>
        <p:txBody>
          <a:bodyPr/>
          <a:lstStyle>
            <a:lvl1pPr>
              <a:defRPr/>
            </a:lvl1pPr>
          </a:lstStyle>
          <a:p>
            <a:pPr>
              <a:defRPr/>
            </a:pPr>
            <a:fld id="{FC8FF28C-8F28-4DAE-9FCB-7DA2ED69FC0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arrotondato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Segnaposto data 1"/>
          <p:cNvSpPr>
            <a:spLocks noGrp="1"/>
          </p:cNvSpPr>
          <p:nvPr>
            <p:ph type="dt" sz="half" idx="10"/>
          </p:nvPr>
        </p:nvSpPr>
        <p:spPr/>
        <p:txBody>
          <a:bodyPr/>
          <a:lstStyle>
            <a:lvl1pPr>
              <a:defRPr/>
            </a:lvl1pPr>
            <a:extLst/>
          </a:lstStyle>
          <a:p>
            <a:pPr>
              <a:defRPr/>
            </a:pPr>
            <a:r>
              <a:rPr lang="it-IT"/>
              <a:t>23.02.2016</a:t>
            </a:r>
          </a:p>
        </p:txBody>
      </p:sp>
      <p:sp>
        <p:nvSpPr>
          <p:cNvPr id="4" name="Segnaposto piè di pagina 2"/>
          <p:cNvSpPr>
            <a:spLocks noGrp="1"/>
          </p:cNvSpPr>
          <p:nvPr>
            <p:ph type="ftr" sz="quarter" idx="11"/>
          </p:nvPr>
        </p:nvSpPr>
        <p:spPr/>
        <p:txBody>
          <a:bodyPr/>
          <a:lstStyle>
            <a:lvl1pPr>
              <a:defRPr/>
            </a:lvl1pPr>
            <a:extLst/>
          </a:lstStyle>
          <a:p>
            <a:pPr>
              <a:defRPr/>
            </a:pPr>
            <a:r>
              <a:rPr lang="en-US"/>
              <a:t>Dott.ssa Francesca Borgioli</a:t>
            </a:r>
            <a:endParaRPr lang="it-IT"/>
          </a:p>
        </p:txBody>
      </p:sp>
      <p:sp>
        <p:nvSpPr>
          <p:cNvPr id="5" name="Segnaposto numero diapositiva 3"/>
          <p:cNvSpPr>
            <a:spLocks noGrp="1"/>
          </p:cNvSpPr>
          <p:nvPr>
            <p:ph type="sldNum" sz="quarter" idx="12"/>
          </p:nvPr>
        </p:nvSpPr>
        <p:spPr/>
        <p:txBody>
          <a:bodyPr/>
          <a:lstStyle>
            <a:lvl1pPr>
              <a:defRPr/>
            </a:lvl1pPr>
            <a:extLst/>
          </a:lstStyle>
          <a:p>
            <a:pPr>
              <a:defRPr/>
            </a:pPr>
            <a:fld id="{D42732D8-5E2C-4BEC-8426-4E396FC10C0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4"/>
          <p:cNvSpPr>
            <a:spLocks noGrp="1"/>
          </p:cNvSpPr>
          <p:nvPr>
            <p:ph type="dt" sz="half" idx="10"/>
          </p:nvPr>
        </p:nvSpPr>
        <p:spPr/>
        <p:txBody>
          <a:bodyPr/>
          <a:lstStyle>
            <a:lvl1pPr>
              <a:defRPr/>
            </a:lvl1pPr>
          </a:lstStyle>
          <a:p>
            <a:pPr>
              <a:defRPr/>
            </a:pPr>
            <a:r>
              <a:rPr lang="it-IT"/>
              <a:t>23.02.2016</a:t>
            </a:r>
          </a:p>
        </p:txBody>
      </p:sp>
      <p:sp>
        <p:nvSpPr>
          <p:cNvPr id="6" name="Segnaposto piè di pagina 17"/>
          <p:cNvSpPr>
            <a:spLocks noGrp="1"/>
          </p:cNvSpPr>
          <p:nvPr>
            <p:ph type="ftr" sz="quarter" idx="11"/>
          </p:nvPr>
        </p:nvSpPr>
        <p:spPr/>
        <p:txBody>
          <a:bodyPr/>
          <a:lstStyle>
            <a:lvl1pPr>
              <a:defRPr/>
            </a:lvl1pPr>
          </a:lstStyle>
          <a:p>
            <a:pPr>
              <a:defRPr/>
            </a:pPr>
            <a:r>
              <a:rPr lang="en-US"/>
              <a:t>Dott.ssa Francesca Borgioli</a:t>
            </a:r>
            <a:endParaRPr lang="it-IT"/>
          </a:p>
        </p:txBody>
      </p:sp>
      <p:sp>
        <p:nvSpPr>
          <p:cNvPr id="7" name="Segnaposto numero diapositiva 4"/>
          <p:cNvSpPr>
            <a:spLocks noGrp="1"/>
          </p:cNvSpPr>
          <p:nvPr>
            <p:ph type="sldNum" sz="quarter" idx="12"/>
          </p:nvPr>
        </p:nvSpPr>
        <p:spPr/>
        <p:txBody>
          <a:bodyPr/>
          <a:lstStyle>
            <a:lvl1pPr>
              <a:defRPr/>
            </a:lvl1pPr>
          </a:lstStyle>
          <a:p>
            <a:pPr>
              <a:defRPr/>
            </a:pPr>
            <a:fld id="{E031C987-E383-434F-8BB6-8C8F9FE3475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ettangolo arrotondato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ttangolo con singolo angolo arrotondato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it-IT" smtClean="0"/>
              <a:t>Fare clic per modificare lo stile del titolo</a:t>
            </a:r>
            <a:endParaRPr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it-IT" noProof="0" smtClean="0"/>
              <a:t>Fare clic sull'icona per inserire un'immagine</a:t>
            </a:r>
            <a:endParaRPr lang="en-US" noProof="0"/>
          </a:p>
        </p:txBody>
      </p:sp>
      <p:sp>
        <p:nvSpPr>
          <p:cNvPr id="7" name="Segnaposto data 4"/>
          <p:cNvSpPr>
            <a:spLocks noGrp="1"/>
          </p:cNvSpPr>
          <p:nvPr>
            <p:ph type="dt" sz="half" idx="10"/>
          </p:nvPr>
        </p:nvSpPr>
        <p:spPr/>
        <p:txBody>
          <a:bodyPr/>
          <a:lstStyle>
            <a:lvl1pPr>
              <a:defRPr/>
            </a:lvl1pPr>
            <a:extLst/>
          </a:lstStyle>
          <a:p>
            <a:pPr>
              <a:defRPr/>
            </a:pPr>
            <a:r>
              <a:rPr lang="it-IT"/>
              <a:t>23.02.2016</a:t>
            </a:r>
          </a:p>
        </p:txBody>
      </p:sp>
      <p:sp>
        <p:nvSpPr>
          <p:cNvPr id="8" name="Segnaposto piè di pagina 5"/>
          <p:cNvSpPr>
            <a:spLocks noGrp="1"/>
          </p:cNvSpPr>
          <p:nvPr>
            <p:ph type="ftr" sz="quarter" idx="11"/>
          </p:nvPr>
        </p:nvSpPr>
        <p:spPr/>
        <p:txBody>
          <a:bodyPr/>
          <a:lstStyle>
            <a:lvl1pPr>
              <a:defRPr/>
            </a:lvl1pPr>
            <a:extLst/>
          </a:lstStyle>
          <a:p>
            <a:pPr>
              <a:defRPr/>
            </a:pPr>
            <a:r>
              <a:rPr lang="en-US"/>
              <a:t>Dott.ssa Francesca Borgioli</a:t>
            </a:r>
            <a:endParaRPr lang="it-IT"/>
          </a:p>
        </p:txBody>
      </p:sp>
      <p:sp>
        <p:nvSpPr>
          <p:cNvPr id="9" name="Segnaposto numero diapositiva 6"/>
          <p:cNvSpPr>
            <a:spLocks noGrp="1"/>
          </p:cNvSpPr>
          <p:nvPr>
            <p:ph type="sldNum" sz="quarter" idx="12"/>
          </p:nvPr>
        </p:nvSpPr>
        <p:spPr/>
        <p:txBody>
          <a:bodyPr/>
          <a:lstStyle>
            <a:lvl1pPr>
              <a:defRPr/>
            </a:lvl1pPr>
            <a:extLst/>
          </a:lstStyle>
          <a:p>
            <a:pPr>
              <a:defRPr/>
            </a:pPr>
            <a:fld id="{4C6F394B-E903-4C54-AC5F-D8A1987509E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Segnaposto titolo 12"/>
          <p:cNvSpPr>
            <a:spLocks noGrp="1"/>
          </p:cNvSpPr>
          <p:nvPr>
            <p:ph type="title"/>
          </p:nvPr>
        </p:nvSpPr>
        <p:spPr>
          <a:xfrm>
            <a:off x="503238" y="4986338"/>
            <a:ext cx="8183562" cy="1050925"/>
          </a:xfrm>
          <a:prstGeom prst="rect">
            <a:avLst/>
          </a:prstGeom>
        </p:spPr>
        <p:txBody>
          <a:bodyPr vert="horz" anchor="b">
            <a:normAutofit/>
          </a:bodyPr>
          <a:lstStyle>
            <a:extLst/>
          </a:lstStyle>
          <a:p>
            <a:r>
              <a:rPr lang="it-IT" smtClean="0"/>
              <a:t>Fare clic per modificare lo stile del titolo</a:t>
            </a:r>
            <a:endParaRPr lang="en-US"/>
          </a:p>
        </p:txBody>
      </p:sp>
      <p:sp>
        <p:nvSpPr>
          <p:cNvPr id="1031" name="Segnaposto tes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25" name="Segnaposto data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r>
              <a:rPr lang="it-IT"/>
              <a:t>23.02.2016</a:t>
            </a:r>
            <a:endParaRPr lang="it-IT"/>
          </a:p>
        </p:txBody>
      </p:sp>
      <p:sp>
        <p:nvSpPr>
          <p:cNvPr id="18" name="Segnaposto piè di pagina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r>
              <a:rPr lang="en-US"/>
              <a:t>Dott.ssa Francesca Borgioli</a:t>
            </a:r>
            <a:endParaRPr lang="it-IT"/>
          </a:p>
        </p:txBody>
      </p:sp>
      <p:sp>
        <p:nvSpPr>
          <p:cNvPr id="5" name="Segnaposto numero diapositiva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D970096C-9853-48CB-BA6F-33433B17DC0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8" r:id="rId1"/>
    <p:sldLayoutId id="2147483761" r:id="rId2"/>
    <p:sldLayoutId id="2147483769" r:id="rId3"/>
    <p:sldLayoutId id="2147483762" r:id="rId4"/>
    <p:sldLayoutId id="2147483763" r:id="rId5"/>
    <p:sldLayoutId id="2147483764" r:id="rId6"/>
    <p:sldLayoutId id="2147483770" r:id="rId7"/>
    <p:sldLayoutId id="2147483765" r:id="rId8"/>
    <p:sldLayoutId id="2147483771" r:id="rId9"/>
    <p:sldLayoutId id="2147483766" r:id="rId10"/>
    <p:sldLayoutId id="2147483767" r:id="rId11"/>
  </p:sldLayoutIdLst>
  <p:hf hdr="0"/>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1196975"/>
            <a:ext cx="8183562" cy="4187825"/>
          </a:xfrm>
        </p:spPr>
        <p:txBody>
          <a:bodyPr>
            <a:normAutofit/>
          </a:bodyPr>
          <a:lstStyle/>
          <a:p>
            <a:pPr marL="0" indent="0" algn="ctr" fontAlgn="auto">
              <a:spcAft>
                <a:spcPts val="0"/>
              </a:spcAft>
              <a:buFont typeface="Wingdings 2"/>
              <a:buNone/>
              <a:defRPr/>
            </a:pPr>
            <a:r>
              <a:rPr lang="it-IT" sz="4000" b="1" dirty="0" smtClean="0">
                <a:solidFill>
                  <a:srgbClr val="FF0000"/>
                </a:solidFill>
                <a:latin typeface="Calibri" panose="020F0502020204030204" pitchFamily="34" charset="0"/>
              </a:rPr>
              <a:t>CAUSE DEI DSA</a:t>
            </a:r>
          </a:p>
          <a:p>
            <a:pPr marL="265176" indent="-265176" algn="just" fontAlgn="auto">
              <a:spcAft>
                <a:spcPts val="0"/>
              </a:spcAft>
              <a:buFont typeface="Wingdings 2"/>
              <a:buChar char=""/>
              <a:defRPr/>
            </a:pPr>
            <a:endParaRPr lang="it-IT" dirty="0">
              <a:solidFill>
                <a:srgbClr val="FF0000"/>
              </a:solidFill>
            </a:endParaRPr>
          </a:p>
          <a:p>
            <a:pPr marL="265176" indent="-265176" algn="just" fontAlgn="auto">
              <a:spcAft>
                <a:spcPts val="0"/>
              </a:spcAft>
              <a:buFont typeface="Wingdings 2"/>
              <a:buChar char=""/>
              <a:defRPr/>
            </a:pPr>
            <a:r>
              <a:rPr lang="it-IT" dirty="0" smtClean="0">
                <a:solidFill>
                  <a:srgbClr val="FF0000"/>
                </a:solidFill>
                <a:latin typeface="Calibri" panose="020F0502020204030204" pitchFamily="34" charset="0"/>
              </a:rPr>
              <a:t>40</a:t>
            </a:r>
            <a:r>
              <a:rPr lang="it-IT" dirty="0">
                <a:solidFill>
                  <a:srgbClr val="FF0000"/>
                </a:solidFill>
                <a:latin typeface="Calibri" panose="020F0502020204030204" pitchFamily="34" charset="0"/>
              </a:rPr>
              <a:t>% </a:t>
            </a:r>
            <a:r>
              <a:rPr lang="it-IT" dirty="0">
                <a:latin typeface="Calibri" panose="020F0502020204030204" pitchFamily="34" charset="0"/>
              </a:rPr>
              <a:t>componente di familiarità.</a:t>
            </a:r>
          </a:p>
          <a:p>
            <a:pPr marL="265176" indent="-265176" algn="just" fontAlgn="auto">
              <a:spcAft>
                <a:spcPts val="0"/>
              </a:spcAft>
              <a:buFont typeface="Wingdings 2"/>
              <a:buChar char=""/>
              <a:defRPr/>
            </a:pPr>
            <a:r>
              <a:rPr lang="it-IT" dirty="0">
                <a:solidFill>
                  <a:srgbClr val="FF0000"/>
                </a:solidFill>
                <a:latin typeface="Calibri" panose="020F0502020204030204" pitchFamily="34" charset="0"/>
              </a:rPr>
              <a:t>Identificati 5/6 geni </a:t>
            </a:r>
            <a:r>
              <a:rPr lang="it-IT" dirty="0">
                <a:latin typeface="Calibri" panose="020F0502020204030204" pitchFamily="34" charset="0"/>
              </a:rPr>
              <a:t>chiave…ma ci sono casi di gemelli omozigoti dove uno è dislessico e l’altro non lo è…</a:t>
            </a:r>
          </a:p>
          <a:p>
            <a:pPr marL="265176" indent="-265176" algn="just" fontAlgn="auto">
              <a:spcAft>
                <a:spcPts val="0"/>
              </a:spcAft>
              <a:buFont typeface="Wingdings 2"/>
              <a:buChar char=""/>
              <a:defRPr/>
            </a:pPr>
            <a:r>
              <a:rPr lang="it-IT" dirty="0">
                <a:latin typeface="Calibri" panose="020F0502020204030204" pitchFamily="34" charset="0"/>
              </a:rPr>
              <a:t>Ancora dunque non si riesce a spiegare fino in fondo il perché dei DSA</a:t>
            </a:r>
          </a:p>
          <a:p>
            <a:pPr marL="265176" indent="-265176" algn="just" fontAlgn="auto">
              <a:spcAft>
                <a:spcPts val="0"/>
              </a:spcAft>
              <a:buFont typeface="Wingdings 2"/>
              <a:buChar char=""/>
              <a:defRPr/>
            </a:pP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FE1FBB62-7373-47A9-A653-E1670E81AF51}" type="slidenum">
              <a:rPr lang="it-IT"/>
              <a:pPr>
                <a:defRPr/>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260350"/>
            <a:ext cx="8229600" cy="1143000"/>
          </a:xfrm>
        </p:spPr>
        <p:txBody>
          <a:bodyPr>
            <a:normAutofit fontScale="90000"/>
          </a:bodyPr>
          <a:lstStyle/>
          <a:p>
            <a:pPr algn="ctr" fontAlgn="auto">
              <a:spcAft>
                <a:spcPts val="0"/>
              </a:spcAft>
              <a:defRPr/>
            </a:pPr>
            <a:r>
              <a:rPr lang="it-IT" dirty="0">
                <a:solidFill>
                  <a:schemeClr val="accent1">
                    <a:tint val="88000"/>
                    <a:satMod val="150000"/>
                  </a:schemeClr>
                </a:solidFill>
                <a:latin typeface="Calibri" panose="020F0502020204030204" pitchFamily="34" charset="0"/>
              </a:rPr>
              <a:t>Disturbi del linguaggio</a:t>
            </a:r>
            <a:r>
              <a:rPr lang="it-IT" dirty="0">
                <a:solidFill>
                  <a:schemeClr val="accent1">
                    <a:tint val="88000"/>
                    <a:satMod val="150000"/>
                  </a:schemeClr>
                </a:solidFill>
              </a:rPr>
              <a:t/>
            </a:r>
            <a:br>
              <a:rPr lang="it-IT" dirty="0">
                <a:solidFill>
                  <a:schemeClr val="accent1">
                    <a:tint val="88000"/>
                    <a:satMod val="150000"/>
                  </a:schemeClr>
                </a:solidFill>
              </a:rPr>
            </a:br>
            <a:endParaRPr lang="it-IT" dirty="0">
              <a:solidFill>
                <a:schemeClr val="accent1">
                  <a:tint val="88000"/>
                  <a:satMod val="150000"/>
                </a:schemeClr>
              </a:solidFill>
            </a:endParaRPr>
          </a:p>
        </p:txBody>
      </p:sp>
      <p:sp>
        <p:nvSpPr>
          <p:cNvPr id="23554" name="Rectangle 3"/>
          <p:cNvSpPr>
            <a:spLocks noGrp="1" noChangeArrowheads="1"/>
          </p:cNvSpPr>
          <p:nvPr>
            <p:ph idx="1"/>
          </p:nvPr>
        </p:nvSpPr>
        <p:spPr>
          <a:xfrm>
            <a:off x="395288" y="1125538"/>
            <a:ext cx="8291512" cy="5000625"/>
          </a:xfrm>
        </p:spPr>
        <p:txBody>
          <a:bodyPr/>
          <a:lstStyle/>
          <a:p>
            <a:pPr marL="0" indent="0" algn="just">
              <a:lnSpc>
                <a:spcPct val="80000"/>
              </a:lnSpc>
              <a:buFont typeface="Wingdings 2" pitchFamily="18" charset="2"/>
              <a:buNone/>
            </a:pPr>
            <a:r>
              <a:rPr lang="it-IT" sz="2200" smtClean="0">
                <a:latin typeface="Calibri" pitchFamily="34" charset="0"/>
              </a:rPr>
              <a:t>Queste difficoltà comprendono disturbi dell'articolazione della parola, del linguaggio espressivo e della ricezione del linguaggio. Nel periodo compreso tra i 3 ed i 6 anni circa, il 10% dei bambini presenta difficoltà nell'articolazione dei suoni e non si arricchisce delle consonanti più evolute: sono frequenti gli errori, le omissioni, le sostituzioni.</a:t>
            </a:r>
            <a:br>
              <a:rPr lang="it-IT" sz="2200" smtClean="0">
                <a:latin typeface="Calibri" pitchFamily="34" charset="0"/>
              </a:rPr>
            </a:br>
            <a:r>
              <a:rPr lang="it-IT" sz="2200" smtClean="0">
                <a:latin typeface="Calibri" pitchFamily="34" charset="0"/>
              </a:rPr>
              <a:t>Il disturbo del linguaggio espressivo consiste in una grande limitazione del vocabolario, che risulta al di sotto della soglia di evoluzione rispetto all'età, quindi povero e telegrafico.</a:t>
            </a:r>
            <a:br>
              <a:rPr lang="it-IT" sz="2200" smtClean="0">
                <a:latin typeface="Calibri" pitchFamily="34" charset="0"/>
              </a:rPr>
            </a:br>
            <a:r>
              <a:rPr lang="it-IT" sz="2200" smtClean="0">
                <a:latin typeface="Calibri" pitchFamily="34" charset="0"/>
              </a:rPr>
              <a:t>Il disturbo della ricezione del linguaggio, che si presenta come esordio intorno ai 4 anni, riguarda la comprensione che, a seconda dei casi, interesserà frasi semplici o espressioni più differenziate o evolute.</a:t>
            </a:r>
            <a:br>
              <a:rPr lang="it-IT" sz="2200" smtClean="0">
                <a:latin typeface="Calibri" pitchFamily="34" charset="0"/>
              </a:rPr>
            </a:br>
            <a:r>
              <a:rPr lang="it-IT" sz="2200" smtClean="0">
                <a:latin typeface="Calibri" pitchFamily="34" charset="0"/>
              </a:rPr>
              <a:t>Il farfugliamento consiste in un'esposizione particolarmente rapida e poco comprensibile, si presenta in genere dopo i 7 anni.</a:t>
            </a:r>
            <a:br>
              <a:rPr lang="it-IT" sz="2200" smtClean="0">
                <a:latin typeface="Calibri" pitchFamily="34" charset="0"/>
              </a:rPr>
            </a:br>
            <a:endParaRPr lang="it-IT" sz="2200" smtClean="0">
              <a:latin typeface="Calibri" pitchFamily="34" charset="0"/>
            </a:endParaRPr>
          </a:p>
          <a:p>
            <a:pPr marL="0" indent="0" algn="just">
              <a:lnSpc>
                <a:spcPct val="80000"/>
              </a:lnSpc>
              <a:buFont typeface="Wingdings 2" pitchFamily="18" charset="2"/>
              <a:buNone/>
            </a:pPr>
            <a:r>
              <a:rPr lang="it-IT" sz="2200" smtClean="0">
                <a:latin typeface="Calibri" pitchFamily="34" charset="0"/>
              </a:rPr>
              <a:t>La balbuzie è invece caratterizzata da anormalità del ritmo e della melodia del discorso con ripetizioni, esitazioni e blocchi soprattutto all'inizio delle parole o delle sillabe. Solitamente ha un esordio intorno ai 5 anni.</a:t>
            </a:r>
          </a:p>
        </p:txBody>
      </p:sp>
      <p:sp>
        <p:nvSpPr>
          <p:cNvPr id="2" name="Segnaposto data 1"/>
          <p:cNvSpPr>
            <a:spLocks noGrp="1"/>
          </p:cNvSpPr>
          <p:nvPr>
            <p:ph type="dt" sz="quarter" idx="10"/>
          </p:nvPr>
        </p:nvSpPr>
        <p:spPr/>
        <p:txBody>
          <a:bodyPr/>
          <a:lstStyle/>
          <a:p>
            <a:pPr>
              <a:defRPr/>
            </a:pPr>
            <a:r>
              <a:rPr lang="it-IT"/>
              <a:t>23.02.2016</a:t>
            </a:r>
            <a:endParaRPr lang="it-IT"/>
          </a:p>
        </p:txBody>
      </p:sp>
      <p:sp>
        <p:nvSpPr>
          <p:cNvPr id="3" name="Segnaposto piè di pagina 2"/>
          <p:cNvSpPr>
            <a:spLocks noGrp="1"/>
          </p:cNvSpPr>
          <p:nvPr>
            <p:ph type="ftr" sz="quarter" idx="11"/>
          </p:nvPr>
        </p:nvSpPr>
        <p:spPr/>
        <p:txBody>
          <a:bodyPr/>
          <a:lstStyle/>
          <a:p>
            <a:pPr>
              <a:defRPr/>
            </a:pPr>
            <a:r>
              <a:rPr lang="en-US"/>
              <a:t>Dott.ssa Francesca Borgioli</a:t>
            </a:r>
            <a:endParaRPr lang="it-IT"/>
          </a:p>
        </p:txBody>
      </p:sp>
      <p:sp>
        <p:nvSpPr>
          <p:cNvPr id="4" name="Segnaposto numero diapositiva 3"/>
          <p:cNvSpPr>
            <a:spLocks noGrp="1"/>
          </p:cNvSpPr>
          <p:nvPr>
            <p:ph type="sldNum" sz="quarter" idx="12"/>
          </p:nvPr>
        </p:nvSpPr>
        <p:spPr/>
        <p:txBody>
          <a:bodyPr/>
          <a:lstStyle/>
          <a:p>
            <a:pPr>
              <a:defRPr/>
            </a:pPr>
            <a:fld id="{A6373B33-B1FE-4AED-82FA-5915D970D068}" type="slidenum">
              <a:rPr lang="it-IT"/>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539750" y="404813"/>
            <a:ext cx="8229600" cy="4895850"/>
          </a:xfrm>
          <a:solidFill>
            <a:schemeClr val="bg2"/>
          </a:solidFill>
        </p:spPr>
        <p:txBody>
          <a:bodyPr/>
          <a:lstStyle/>
          <a:p>
            <a:pPr marL="0" indent="0" algn="just">
              <a:lnSpc>
                <a:spcPct val="80000"/>
              </a:lnSpc>
              <a:buFont typeface="Wingdings 2" pitchFamily="18" charset="2"/>
              <a:buNone/>
            </a:pPr>
            <a:r>
              <a:rPr lang="it-IT" sz="3200" b="1" smtClean="0">
                <a:solidFill>
                  <a:srgbClr val="FFC000"/>
                </a:solidFill>
                <a:latin typeface="Calibri" pitchFamily="34" charset="0"/>
              </a:rPr>
              <a:t>DISTURBI DELLE CAPACITA’ MOTORIE</a:t>
            </a:r>
            <a:r>
              <a:rPr lang="it-IT" sz="3200" b="1" smtClean="0">
                <a:latin typeface="Calibri" pitchFamily="34" charset="0"/>
              </a:rPr>
              <a:t/>
            </a:r>
            <a:br>
              <a:rPr lang="it-IT" sz="3200" b="1" smtClean="0">
                <a:latin typeface="Calibri" pitchFamily="34" charset="0"/>
              </a:rPr>
            </a:br>
            <a:r>
              <a:rPr lang="it-IT" sz="3200" b="1" smtClean="0">
                <a:latin typeface="Calibri" pitchFamily="34" charset="0"/>
              </a:rPr>
              <a:t/>
            </a:r>
            <a:br>
              <a:rPr lang="it-IT" sz="3200" b="1" smtClean="0">
                <a:latin typeface="Calibri" pitchFamily="34" charset="0"/>
              </a:rPr>
            </a:br>
            <a:r>
              <a:rPr lang="it-IT" sz="3000" smtClean="0">
                <a:latin typeface="Calibri" pitchFamily="34" charset="0"/>
              </a:rPr>
              <a:t>I</a:t>
            </a:r>
            <a:r>
              <a:rPr lang="it-IT" sz="3000" b="1" smtClean="0">
                <a:latin typeface="Calibri" pitchFamily="34" charset="0"/>
              </a:rPr>
              <a:t> </a:t>
            </a:r>
            <a:r>
              <a:rPr lang="it-IT" sz="3000" smtClean="0">
                <a:latin typeface="Calibri" pitchFamily="34" charset="0"/>
              </a:rPr>
              <a:t>disturbi delle capacità motorie sono legati essenzialmente al disturbo di sviluppo della coordinazione. Il sintomo più evidente di tale disturbo è la goffaggine, laddove il bambino viene “accusato” di movimenti che provocano danni a cose e persone, senza quasi tener conto della realtà al di fuori si se stesso. Solitamente, dopo che si è manifestato un ritardo della deambulazione, il bambino appare in difficoltà nei movimenti che richiedono coordinazione motoria. </a:t>
            </a:r>
          </a:p>
        </p:txBody>
      </p:sp>
      <p:sp>
        <p:nvSpPr>
          <p:cNvPr id="2" name="Segnaposto data 1"/>
          <p:cNvSpPr>
            <a:spLocks noGrp="1"/>
          </p:cNvSpPr>
          <p:nvPr>
            <p:ph type="dt" sz="quarter" idx="10"/>
          </p:nvPr>
        </p:nvSpPr>
        <p:spPr/>
        <p:txBody>
          <a:bodyPr/>
          <a:lstStyle/>
          <a:p>
            <a:pPr>
              <a:defRPr/>
            </a:pPr>
            <a:r>
              <a:rPr lang="it-IT"/>
              <a:t>23.02.2016</a:t>
            </a:r>
            <a:endParaRPr lang="it-IT"/>
          </a:p>
        </p:txBody>
      </p:sp>
      <p:sp>
        <p:nvSpPr>
          <p:cNvPr id="3" name="Segnaposto piè di pagina 2"/>
          <p:cNvSpPr>
            <a:spLocks noGrp="1"/>
          </p:cNvSpPr>
          <p:nvPr>
            <p:ph type="ftr" sz="quarter" idx="11"/>
          </p:nvPr>
        </p:nvSpPr>
        <p:spPr/>
        <p:txBody>
          <a:bodyPr/>
          <a:lstStyle/>
          <a:p>
            <a:pPr>
              <a:defRPr/>
            </a:pPr>
            <a:r>
              <a:rPr lang="en-US"/>
              <a:t>Dott.ssa Francesca Borgioli</a:t>
            </a:r>
            <a:endParaRPr lang="it-IT"/>
          </a:p>
        </p:txBody>
      </p:sp>
      <p:sp>
        <p:nvSpPr>
          <p:cNvPr id="4" name="Segnaposto numero diapositiva 3"/>
          <p:cNvSpPr>
            <a:spLocks noGrp="1"/>
          </p:cNvSpPr>
          <p:nvPr>
            <p:ph type="sldNum" sz="quarter" idx="12"/>
          </p:nvPr>
        </p:nvSpPr>
        <p:spPr/>
        <p:txBody>
          <a:bodyPr/>
          <a:lstStyle/>
          <a:p>
            <a:pPr>
              <a:defRPr/>
            </a:pPr>
            <a:fld id="{F93DADCC-F890-4274-B971-469348464435}" type="slidenum">
              <a:rPr lang="it-IT"/>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extLst>
          </a:blip>
          <a:srcRect/>
          <a:stretch>
            <a:fillRect/>
          </a:stretch>
        </p:blipFill>
        <p:spPr bwMode="auto">
          <a:xfrm>
            <a:off x="1043608" y="980728"/>
            <a:ext cx="7128792" cy="45720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extLst>
        </p:spPr>
      </p:pic>
      <p:sp>
        <p:nvSpPr>
          <p:cNvPr id="2" name="Segnaposto data 1"/>
          <p:cNvSpPr>
            <a:spLocks noGrp="1"/>
          </p:cNvSpPr>
          <p:nvPr>
            <p:ph type="dt" sz="quarter" idx="10"/>
          </p:nvPr>
        </p:nvSpPr>
        <p:spPr/>
        <p:txBody>
          <a:bodyPr/>
          <a:lstStyle/>
          <a:p>
            <a:pPr>
              <a:defRPr/>
            </a:pPr>
            <a:r>
              <a:rPr lang="it-IT"/>
              <a:t>23.02.2016</a:t>
            </a:r>
            <a:endParaRPr lang="it-IT"/>
          </a:p>
        </p:txBody>
      </p:sp>
      <p:sp>
        <p:nvSpPr>
          <p:cNvPr id="3" name="Segnaposto piè di pagina 2"/>
          <p:cNvSpPr>
            <a:spLocks noGrp="1"/>
          </p:cNvSpPr>
          <p:nvPr>
            <p:ph type="ftr" sz="quarter" idx="11"/>
          </p:nvPr>
        </p:nvSpPr>
        <p:spPr/>
        <p:txBody>
          <a:bodyPr/>
          <a:lstStyle/>
          <a:p>
            <a:pPr>
              <a:defRPr/>
            </a:pPr>
            <a:r>
              <a:rPr lang="en-US"/>
              <a:t>Dott.ssa Francesca Borgioli</a:t>
            </a:r>
            <a:endParaRPr lang="it-IT"/>
          </a:p>
        </p:txBody>
      </p:sp>
      <p:sp>
        <p:nvSpPr>
          <p:cNvPr id="4" name="Segnaposto numero diapositiva 3"/>
          <p:cNvSpPr>
            <a:spLocks noGrp="1"/>
          </p:cNvSpPr>
          <p:nvPr>
            <p:ph type="sldNum" sz="quarter" idx="12"/>
          </p:nvPr>
        </p:nvSpPr>
        <p:spPr/>
        <p:txBody>
          <a:bodyPr/>
          <a:lstStyle/>
          <a:p>
            <a:pPr>
              <a:defRPr/>
            </a:pPr>
            <a:fld id="{65EEBF83-27B3-4746-93A6-7BAEF02A0220}" type="slidenum">
              <a:rPr lang="it-IT"/>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bwMode="auto">
          <a:xfrm>
            <a:off x="611188" y="908050"/>
            <a:ext cx="7993062" cy="1584325"/>
          </a:xfrm>
        </p:spPr>
        <p:txBody>
          <a:bodyPr wrap="square" lIns="91440" tIns="45720" rIns="91440" bIns="45720" numCol="1" anchorCtr="0" compatLnSpc="1">
            <a:prstTxWarp prst="textNoShape">
              <a:avLst/>
            </a:prstTxWarp>
          </a:bodyPr>
          <a:lstStyle/>
          <a:p>
            <a:pPr algn="ctr"/>
            <a:r>
              <a:rPr lang="it-IT" sz="3200" smtClean="0">
                <a:solidFill>
                  <a:schemeClr val="accent1"/>
                </a:solidFill>
                <a:effectLst/>
                <a:latin typeface="Calibri" pitchFamily="34" charset="0"/>
              </a:rPr>
              <a:t>CMF:BATTERIA DI PROVE DI VALUTAZIONE DEI PREREQUISITI DELLA LETTURA E DELLA SCRITTURA</a:t>
            </a:r>
          </a:p>
        </p:txBody>
      </p:sp>
      <p:sp>
        <p:nvSpPr>
          <p:cNvPr id="26626" name="Segnaposto contenuto 2"/>
          <p:cNvSpPr>
            <a:spLocks noGrp="1"/>
          </p:cNvSpPr>
          <p:nvPr>
            <p:ph idx="1"/>
          </p:nvPr>
        </p:nvSpPr>
        <p:spPr>
          <a:xfrm>
            <a:off x="530225" y="2387600"/>
            <a:ext cx="8002588" cy="3849688"/>
          </a:xfrm>
        </p:spPr>
        <p:txBody>
          <a:bodyPr/>
          <a:lstStyle/>
          <a:p>
            <a:pPr algn="just"/>
            <a:endParaRPr lang="it-IT" smtClean="0"/>
          </a:p>
          <a:p>
            <a:pPr algn="just"/>
            <a:r>
              <a:rPr lang="it-IT" sz="3200" smtClean="0">
                <a:latin typeface="Calibri" pitchFamily="34" charset="0"/>
              </a:rPr>
              <a:t>Consiste nel «misurare» il livello evolutivo delle abilità metafonologiche nel loro evolversi da globali ad analitiche</a:t>
            </a:r>
          </a:p>
          <a:p>
            <a:pPr algn="just"/>
            <a:endParaRPr lang="it-IT"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F94413E3-224D-4819-B6CF-E4E757CD7B12}" type="slidenum">
              <a:rPr lang="it-IT"/>
              <a:pPr>
                <a:defRPr/>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187825"/>
          </a:xfrm>
        </p:spPr>
        <p:txBody>
          <a:bodyPr>
            <a:normAutofit/>
          </a:bodyPr>
          <a:lstStyle/>
          <a:p>
            <a:pPr marL="0" indent="0" algn="ctr" fontAlgn="auto">
              <a:spcAft>
                <a:spcPts val="0"/>
              </a:spcAft>
              <a:buFont typeface="Wingdings 2"/>
              <a:buNone/>
              <a:defRPr/>
            </a:pPr>
            <a:r>
              <a:rPr lang="it-IT" altLang="it-IT" sz="3500" b="1" dirty="0" smtClean="0">
                <a:solidFill>
                  <a:schemeClr val="accent1"/>
                </a:solidFill>
                <a:latin typeface="Calibri" panose="020F0502020204030204" pitchFamily="34" charset="0"/>
              </a:rPr>
              <a:t>IDENTIFICAZIONE PRECOCE</a:t>
            </a:r>
          </a:p>
          <a:p>
            <a:pPr marL="265176" indent="-265176" algn="just" fontAlgn="auto">
              <a:spcAft>
                <a:spcPts val="0"/>
              </a:spcAft>
              <a:buFont typeface="Wingdings 2"/>
              <a:buChar char=""/>
              <a:defRPr/>
            </a:pPr>
            <a:r>
              <a:rPr lang="it-IT" altLang="it-IT" dirty="0" smtClean="0">
                <a:latin typeface="Calibri" panose="020F0502020204030204" pitchFamily="34" charset="0"/>
              </a:rPr>
              <a:t>essa </a:t>
            </a:r>
            <a:r>
              <a:rPr lang="it-IT" altLang="it-IT" dirty="0">
                <a:latin typeface="Calibri" panose="020F0502020204030204" pitchFamily="34" charset="0"/>
              </a:rPr>
              <a:t>avviene già in età </a:t>
            </a:r>
            <a:r>
              <a:rPr lang="it-IT" altLang="it-IT" dirty="0" err="1">
                <a:latin typeface="Calibri" panose="020F0502020204030204" pitchFamily="34" charset="0"/>
              </a:rPr>
              <a:t>pre</a:t>
            </a:r>
            <a:r>
              <a:rPr lang="it-IT" altLang="it-IT" dirty="0">
                <a:latin typeface="Calibri" panose="020F0502020204030204" pitchFamily="34" charset="0"/>
              </a:rPr>
              <a:t>-scolare nell’ultimo anno della scuola dell’infanzia.</a:t>
            </a:r>
          </a:p>
          <a:p>
            <a:pPr marL="265176" indent="-265176" algn="just" fontAlgn="auto">
              <a:spcAft>
                <a:spcPts val="0"/>
              </a:spcAft>
              <a:buFont typeface="Wingdings 2"/>
              <a:buChar char=""/>
              <a:defRPr/>
            </a:pPr>
            <a:r>
              <a:rPr lang="it-IT" altLang="it-IT" dirty="0">
                <a:latin typeface="Calibri" panose="020F0502020204030204" pitchFamily="34" charset="0"/>
              </a:rPr>
              <a:t>Prima di questa età si ha un alto numero di “</a:t>
            </a:r>
            <a:r>
              <a:rPr lang="it-IT" altLang="it-IT" i="1" dirty="0">
                <a:latin typeface="Calibri" panose="020F0502020204030204" pitchFamily="34" charset="0"/>
              </a:rPr>
              <a:t>falsi positivi</a:t>
            </a:r>
            <a:r>
              <a:rPr lang="it-IT" altLang="it-IT" dirty="0">
                <a:latin typeface="Calibri" panose="020F0502020204030204" pitchFamily="34" charset="0"/>
              </a:rPr>
              <a:t>”, a causa dell’ancora elevata eterogeneità dei profili individuali di sviluppo</a:t>
            </a:r>
          </a:p>
          <a:p>
            <a:pPr marL="265176" indent="-265176"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E9460E64-96BB-4C49-9818-E192157320C7}" type="slidenum">
              <a:rPr lang="it-IT"/>
              <a:pPr>
                <a:defRPr/>
              </a:pPr>
              <a:t>14</a:t>
            </a:fld>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bwMode="auto">
          <a:xfrm>
            <a:off x="457200" y="274638"/>
            <a:ext cx="8229600" cy="922337"/>
          </a:xfrm>
        </p:spPr>
        <p:txBody>
          <a:bodyPr wrap="square" lIns="91440" tIns="45720" rIns="91440" bIns="45720" numCol="1" anchorCtr="0" compatLnSpc="1">
            <a:prstTxWarp prst="textNoShape">
              <a:avLst/>
            </a:prstTxWarp>
          </a:bodyPr>
          <a:lstStyle/>
          <a:p>
            <a:pPr algn="ctr"/>
            <a:r>
              <a:rPr lang="it-IT" smtClean="0">
                <a:effectLst/>
                <a:latin typeface="Calibri" pitchFamily="34" charset="0"/>
              </a:rPr>
              <a:t>TEST CMF</a:t>
            </a:r>
          </a:p>
        </p:txBody>
      </p:sp>
      <p:sp>
        <p:nvSpPr>
          <p:cNvPr id="28674" name="Segnaposto contenuto 2"/>
          <p:cNvSpPr>
            <a:spLocks noGrp="1"/>
          </p:cNvSpPr>
          <p:nvPr>
            <p:ph idx="1"/>
          </p:nvPr>
        </p:nvSpPr>
        <p:spPr>
          <a:xfrm>
            <a:off x="457200" y="1125538"/>
            <a:ext cx="8229600" cy="5000625"/>
          </a:xfrm>
        </p:spPr>
        <p:txBody>
          <a:bodyPr/>
          <a:lstStyle/>
          <a:p>
            <a:pPr algn="just"/>
            <a:r>
              <a:rPr lang="it-IT" smtClean="0">
                <a:latin typeface="Calibri" pitchFamily="34" charset="0"/>
              </a:rPr>
              <a:t>Le prove vanno somministrate individualmente</a:t>
            </a:r>
          </a:p>
          <a:p>
            <a:pPr algn="just"/>
            <a:r>
              <a:rPr lang="it-IT" smtClean="0">
                <a:latin typeface="Calibri" pitchFamily="34" charset="0"/>
              </a:rPr>
              <a:t>Il tempo di valutazione è quantificabile tra i 20 e i 30 minuti</a:t>
            </a:r>
          </a:p>
          <a:p>
            <a:pPr algn="just"/>
            <a:r>
              <a:rPr lang="it-IT" smtClean="0">
                <a:latin typeface="Calibri" pitchFamily="34" charset="0"/>
              </a:rPr>
              <a:t>Il profilo evidenzia le prestazioni nei vari domini che caratterizzano le fasi evolutive delle abilità metafonologiche: discriminazione, sintesi, segmentazione, classificazione e manipolazione</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95189569-9347-48DB-9EDF-CB43E64C7D32}" type="slidenum">
              <a:rPr lang="it-IT"/>
              <a:pPr>
                <a:defRPr/>
              </a:pPr>
              <a:t>15</a:t>
            </a:fld>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388" y="115888"/>
            <a:ext cx="8507412" cy="4602162"/>
          </a:xfrm>
        </p:spPr>
        <p:txBody>
          <a:bodyPr>
            <a:normAutofit fontScale="92500" lnSpcReduction="10000"/>
          </a:bodyPr>
          <a:lstStyle/>
          <a:p>
            <a:pPr marL="265176" indent="-265176" algn="just" fontAlgn="auto">
              <a:spcAft>
                <a:spcPts val="0"/>
              </a:spcAft>
              <a:buFont typeface="Wingdings 2"/>
              <a:buChar char=""/>
              <a:defRPr/>
            </a:pPr>
            <a:endParaRPr lang="it-IT" dirty="0" smtClean="0">
              <a:latin typeface="Calibri" panose="020F0502020204030204" pitchFamily="34" charset="0"/>
            </a:endParaRPr>
          </a:p>
          <a:p>
            <a:pPr marL="265176" indent="-265176" algn="just" fontAlgn="auto">
              <a:spcAft>
                <a:spcPts val="0"/>
              </a:spcAft>
              <a:buFont typeface="Wingdings 2"/>
              <a:buChar char=""/>
              <a:defRPr/>
            </a:pPr>
            <a:r>
              <a:rPr lang="it-IT" dirty="0" smtClean="0">
                <a:latin typeface="Calibri" panose="020F0502020204030204" pitchFamily="34" charset="0"/>
              </a:rPr>
              <a:t>La competenza </a:t>
            </a:r>
            <a:r>
              <a:rPr lang="it-IT" dirty="0" err="1" smtClean="0">
                <a:latin typeface="Calibri" panose="020F0502020204030204" pitchFamily="34" charset="0"/>
              </a:rPr>
              <a:t>metafonologica</a:t>
            </a:r>
            <a:r>
              <a:rPr lang="it-IT" dirty="0" smtClean="0">
                <a:latin typeface="Calibri" panose="020F0502020204030204" pitchFamily="34" charset="0"/>
              </a:rPr>
              <a:t>, ovvero la capacità di percepire e riconoscere i fonemi che compongono le parole del linguaggio parlato operando adeguate trasformazioni con gli stessi, è uno dei requisiti necessari per l’apprendimento della lingua scritta.</a:t>
            </a:r>
          </a:p>
          <a:p>
            <a:pPr marL="265176" indent="-265176" algn="just" fontAlgn="auto">
              <a:spcAft>
                <a:spcPts val="0"/>
              </a:spcAft>
              <a:buFont typeface="Wingdings 2"/>
              <a:buChar char=""/>
              <a:defRPr/>
            </a:pPr>
            <a:endParaRPr lang="it-IT" dirty="0" smtClean="0">
              <a:latin typeface="Calibri" panose="020F0502020204030204" pitchFamily="34" charset="0"/>
            </a:endParaRPr>
          </a:p>
          <a:p>
            <a:pPr marL="265176" indent="-265176" algn="just" fontAlgn="auto">
              <a:spcAft>
                <a:spcPts val="0"/>
              </a:spcAft>
              <a:buFont typeface="Wingdings 2"/>
              <a:buChar char=""/>
              <a:defRPr/>
            </a:pPr>
            <a:r>
              <a:rPr lang="it-IT" dirty="0" smtClean="0">
                <a:latin typeface="Calibri" panose="020F0502020204030204" pitchFamily="34" charset="0"/>
              </a:rPr>
              <a:t>La capacità di operare delle trasformazioni degli aspetti sonori in un processo definito «</a:t>
            </a:r>
            <a:r>
              <a:rPr lang="it-IT" dirty="0" err="1" smtClean="0">
                <a:latin typeface="Calibri" panose="020F0502020204030204" pitchFamily="34" charset="0"/>
              </a:rPr>
              <a:t>metafonologico</a:t>
            </a:r>
            <a:r>
              <a:rPr lang="it-IT" dirty="0" smtClean="0">
                <a:latin typeface="Calibri" panose="020F0502020204030204" pitchFamily="34" charset="0"/>
              </a:rPr>
              <a:t>» rappresenta uno dei prerequisiti fondamentali all’accesso del linguaggio scritto.</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6E00C961-5E3B-4C06-A7A2-D5FEC2B0A0FE}" type="slidenum">
              <a:rPr lang="it-IT"/>
              <a:pPr>
                <a:defRPr/>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437"/>
          </a:xfrm>
        </p:spPr>
        <p:txBody>
          <a:bodyPr/>
          <a:lstStyle/>
          <a:p>
            <a:pPr algn="ctr" fontAlgn="auto">
              <a:spcAft>
                <a:spcPts val="0"/>
              </a:spcAft>
              <a:defRPr/>
            </a:pPr>
            <a:r>
              <a:rPr lang="it-IT" dirty="0" smtClean="0">
                <a:solidFill>
                  <a:schemeClr val="accent1">
                    <a:tint val="88000"/>
                    <a:satMod val="150000"/>
                  </a:schemeClr>
                </a:solidFill>
                <a:latin typeface="Calibri" panose="020F0502020204030204" pitchFamily="34" charset="0"/>
              </a:rPr>
              <a:t>ABILITA’ METALINGUISTICHE</a:t>
            </a:r>
            <a:endParaRPr lang="it-IT" dirty="0">
              <a:solidFill>
                <a:schemeClr val="accent1">
                  <a:tint val="88000"/>
                  <a:satMod val="150000"/>
                </a:schemeClr>
              </a:solidFill>
              <a:latin typeface="Calibri" panose="020F0502020204030204" pitchFamily="34" charset="0"/>
            </a:endParaRPr>
          </a:p>
        </p:txBody>
      </p:sp>
      <p:sp>
        <p:nvSpPr>
          <p:cNvPr id="30722" name="Segnaposto contenuto 2"/>
          <p:cNvSpPr>
            <a:spLocks noGrp="1"/>
          </p:cNvSpPr>
          <p:nvPr>
            <p:ph idx="1"/>
          </p:nvPr>
        </p:nvSpPr>
        <p:spPr>
          <a:xfrm>
            <a:off x="0" y="765175"/>
            <a:ext cx="8686800" cy="5360988"/>
          </a:xfrm>
        </p:spPr>
        <p:txBody>
          <a:bodyPr/>
          <a:lstStyle/>
          <a:p>
            <a:pPr algn="just"/>
            <a:r>
              <a:rPr lang="it-IT" altLang="it-IT" smtClean="0">
                <a:latin typeface="Calibri" pitchFamily="34" charset="0"/>
              </a:rPr>
              <a:t>Le abilità </a:t>
            </a:r>
            <a:r>
              <a:rPr lang="it-IT" altLang="it-IT" smtClean="0">
                <a:solidFill>
                  <a:schemeClr val="folHlink"/>
                </a:solidFill>
                <a:latin typeface="Calibri" pitchFamily="34" charset="0"/>
              </a:rPr>
              <a:t>meta-linguistiche</a:t>
            </a:r>
            <a:r>
              <a:rPr lang="it-IT" altLang="it-IT" smtClean="0">
                <a:latin typeface="Calibri" pitchFamily="34" charset="0"/>
              </a:rPr>
              <a:t> e in particolare quelle </a:t>
            </a:r>
            <a:r>
              <a:rPr lang="it-IT" altLang="it-IT" smtClean="0">
                <a:solidFill>
                  <a:schemeClr val="folHlink"/>
                </a:solidFill>
                <a:latin typeface="Calibri" pitchFamily="34" charset="0"/>
              </a:rPr>
              <a:t>meta-fonologiche</a:t>
            </a:r>
            <a:r>
              <a:rPr lang="it-IT" altLang="it-IT" smtClean="0">
                <a:latin typeface="Calibri" pitchFamily="34" charset="0"/>
              </a:rPr>
              <a:t> sono risultate il migliore indice predittivo del successivo apprendimento della “letto-scrittura”.</a:t>
            </a:r>
          </a:p>
          <a:p>
            <a:pPr algn="just"/>
            <a:r>
              <a:rPr lang="it-IT" altLang="it-IT" smtClean="0">
                <a:latin typeface="Calibri" pitchFamily="34" charset="0"/>
              </a:rPr>
              <a:t>Esse sono un’insieme di abilità strettamente correlate, che evolvono rapidamente tra i 3-5 anni.</a:t>
            </a:r>
          </a:p>
          <a:p>
            <a:pPr algn="just"/>
            <a:r>
              <a:rPr lang="it-IT" altLang="it-IT" smtClean="0">
                <a:latin typeface="Calibri" pitchFamily="34" charset="0"/>
              </a:rPr>
              <a:t>C’è una maggiore salienza percettiva della sillaba rispetto al fonema (in ordine evolutivo: riconoscimento di sillaba iniziale, riconoscimento di rime, riconoscimento del fonema iniziale).    </a:t>
            </a:r>
          </a:p>
          <a:p>
            <a:endParaRPr lang="it-IT"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209D0E1B-38D0-42B8-9D43-593DFBD84340}" type="slidenum">
              <a:rPr lang="it-IT"/>
              <a:pPr>
                <a:defRPr/>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260350"/>
            <a:ext cx="8496300" cy="5865813"/>
          </a:xfrm>
        </p:spPr>
        <p:txBody>
          <a:bodyPr>
            <a:normAutofit/>
          </a:bodyPr>
          <a:lstStyle/>
          <a:p>
            <a:pPr marL="265176" indent="-265176" algn="just" fontAlgn="auto">
              <a:spcAft>
                <a:spcPts val="0"/>
              </a:spcAft>
              <a:buFont typeface="Wingdings 2"/>
              <a:buChar char=""/>
              <a:defRPr/>
            </a:pPr>
            <a:r>
              <a:rPr lang="it-IT" dirty="0" smtClean="0">
                <a:latin typeface="Calibri" panose="020F0502020204030204" pitchFamily="34" charset="0"/>
              </a:rPr>
              <a:t>La consapevolezza globale od olistica riguarda le operazioni </a:t>
            </a:r>
            <a:r>
              <a:rPr lang="it-IT" dirty="0" err="1" smtClean="0">
                <a:latin typeface="Calibri" panose="020F0502020204030204" pitchFamily="34" charset="0"/>
              </a:rPr>
              <a:t>metafonologiche</a:t>
            </a:r>
            <a:r>
              <a:rPr lang="it-IT" dirty="0" smtClean="0">
                <a:latin typeface="Calibri" panose="020F0502020204030204" pitchFamily="34" charset="0"/>
              </a:rPr>
              <a:t> (cioè di riflessione sulla fonologia del linguaggio) relative alle seguenti capacità:</a:t>
            </a:r>
          </a:p>
          <a:p>
            <a:pPr marL="0" indent="0" algn="just" fontAlgn="auto">
              <a:spcAft>
                <a:spcPts val="0"/>
              </a:spcAft>
              <a:buFont typeface="Wingdings 2"/>
              <a:buNone/>
              <a:defRPr/>
            </a:pPr>
            <a:r>
              <a:rPr lang="it-IT" dirty="0" smtClean="0">
                <a:latin typeface="Calibri" panose="020F0502020204030204" pitchFamily="34" charset="0"/>
              </a:rPr>
              <a:t>-</a:t>
            </a:r>
            <a:r>
              <a:rPr lang="it-IT" i="1" dirty="0" smtClean="0">
                <a:latin typeface="Calibri" panose="020F0502020204030204" pitchFamily="34" charset="0"/>
              </a:rPr>
              <a:t>discriminazione di suoni</a:t>
            </a:r>
            <a:r>
              <a:rPr lang="it-IT" dirty="0" smtClean="0">
                <a:latin typeface="Calibri" panose="020F0502020204030204" pitchFamily="34" charset="0"/>
              </a:rPr>
              <a:t>: discriminazione uditiva di coppie minime; </a:t>
            </a:r>
            <a:r>
              <a:rPr lang="it-IT" i="1" dirty="0" smtClean="0">
                <a:latin typeface="Calibri" panose="020F0502020204030204" pitchFamily="34" charset="0"/>
              </a:rPr>
              <a:t>classificazione</a:t>
            </a:r>
            <a:r>
              <a:rPr lang="it-IT" dirty="0" smtClean="0">
                <a:latin typeface="Calibri" panose="020F0502020204030204" pitchFamily="34" charset="0"/>
              </a:rPr>
              <a:t>: riconoscimento di rime e di sillabe in parole diverse; </a:t>
            </a:r>
            <a:r>
              <a:rPr lang="it-IT" i="1" dirty="0" smtClean="0">
                <a:latin typeface="Calibri" panose="020F0502020204030204" pitchFamily="34" charset="0"/>
              </a:rPr>
              <a:t>fusione e segmentazione: </a:t>
            </a:r>
            <a:r>
              <a:rPr lang="it-IT" dirty="0" smtClean="0">
                <a:latin typeface="Calibri" panose="020F0502020204030204" pitchFamily="34" charset="0"/>
              </a:rPr>
              <a:t>segmentazione sillabica e sintesi sillabica.</a:t>
            </a:r>
          </a:p>
          <a:p>
            <a:pPr marL="0" indent="0" algn="just" fontAlgn="auto">
              <a:spcAft>
                <a:spcPts val="0"/>
              </a:spcAft>
              <a:buFont typeface="Wingdings 2"/>
              <a:buNone/>
              <a:defRPr/>
            </a:pPr>
            <a:r>
              <a:rPr lang="it-IT" i="1" dirty="0" smtClean="0">
                <a:latin typeface="Calibri" panose="020F0502020204030204" pitchFamily="34" charset="0"/>
              </a:rPr>
              <a:t>Le sillabe possono essere pronunciate isolatamente avendo una chiara autonomia articolatoria e percettiva, i bambini non hanno bisogno di riflettere su qualche rappresentazione astratta quando segmentano parole </a:t>
            </a:r>
            <a:r>
              <a:rPr lang="it-IT" i="1" dirty="0" err="1" smtClean="0">
                <a:latin typeface="Calibri" panose="020F0502020204030204" pitchFamily="34" charset="0"/>
              </a:rPr>
              <a:t>multisillabiche</a:t>
            </a:r>
            <a:r>
              <a:rPr lang="it-IT" i="1" dirty="0" smtClean="0">
                <a:latin typeface="Calibri" panose="020F0502020204030204" pitchFamily="34" charset="0"/>
              </a:rPr>
              <a:t> in sillabe. </a:t>
            </a:r>
            <a:endParaRPr lang="it-IT" i="1"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D6294F77-B0A7-4366-9E27-DE9643125DD4}" type="slidenum">
              <a:rPr lang="it-IT"/>
              <a:pPr>
                <a:defRPr/>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333375"/>
            <a:ext cx="8362950" cy="5792788"/>
          </a:xfrm>
        </p:spPr>
        <p:txBody>
          <a:bodyPr>
            <a:normAutofit/>
          </a:bodyPr>
          <a:lstStyle/>
          <a:p>
            <a:pPr marL="265176" indent="-265176" algn="just" fontAlgn="auto">
              <a:spcAft>
                <a:spcPts val="0"/>
              </a:spcAft>
              <a:buFont typeface="Wingdings 2"/>
              <a:buChar char=""/>
              <a:defRPr/>
            </a:pPr>
            <a:r>
              <a:rPr lang="it-IT" dirty="0" smtClean="0">
                <a:latin typeface="Calibri" panose="020F0502020204030204" pitchFamily="34" charset="0"/>
              </a:rPr>
              <a:t>La consapevolezza analitica o fonemica riguarda le operazioni che coinvolgono i fonemi. La capacità è dipendente da abilità metalinguistiche che non si sviluppano spontaneamente come il linguaggio orale e non è presente in bambini prima dell’apprendimento della lingua scritta. Riguarda:</a:t>
            </a:r>
          </a:p>
          <a:p>
            <a:pPr marL="0" indent="0" algn="just" fontAlgn="auto">
              <a:spcAft>
                <a:spcPts val="0"/>
              </a:spcAft>
              <a:buFont typeface="Wingdings 2"/>
              <a:buNone/>
              <a:defRPr/>
            </a:pPr>
            <a:r>
              <a:rPr lang="it-IT" dirty="0" smtClean="0">
                <a:latin typeface="Calibri" panose="020F0502020204030204" pitchFamily="34" charset="0"/>
              </a:rPr>
              <a:t>-</a:t>
            </a:r>
            <a:r>
              <a:rPr lang="it-IT" i="1" dirty="0" smtClean="0">
                <a:latin typeface="Calibri" panose="020F0502020204030204" pitchFamily="34" charset="0"/>
              </a:rPr>
              <a:t>fusione e segmentazione: </a:t>
            </a:r>
            <a:r>
              <a:rPr lang="it-IT" dirty="0" smtClean="0">
                <a:latin typeface="Calibri" panose="020F0502020204030204" pitchFamily="34" charset="0"/>
              </a:rPr>
              <a:t>sintesi e segmentazione fonemica, </a:t>
            </a:r>
            <a:r>
              <a:rPr lang="it-IT" i="1" dirty="0" smtClean="0">
                <a:latin typeface="Calibri" panose="020F0502020204030204" pitchFamily="34" charset="0"/>
              </a:rPr>
              <a:t>manipolazione: </a:t>
            </a:r>
            <a:r>
              <a:rPr lang="it-IT" dirty="0" smtClean="0">
                <a:latin typeface="Calibri" panose="020F0502020204030204" pitchFamily="34" charset="0"/>
              </a:rPr>
              <a:t>delezione sillabica e consonantica, inversione di iniziali (</a:t>
            </a:r>
            <a:r>
              <a:rPr lang="it-IT" dirty="0" err="1" smtClean="0">
                <a:latin typeface="Calibri" panose="020F0502020204030204" pitchFamily="34" charset="0"/>
              </a:rPr>
              <a:t>spoonerismo</a:t>
            </a:r>
            <a:r>
              <a:rPr lang="it-IT" dirty="0" smtClean="0">
                <a:latin typeface="Calibri" panose="020F0502020204030204" pitchFamily="34" charset="0"/>
              </a:rPr>
              <a:t>), </a:t>
            </a:r>
            <a:r>
              <a:rPr lang="it-IT" i="1" dirty="0" smtClean="0">
                <a:latin typeface="Calibri" panose="020F0502020204030204" pitchFamily="34" charset="0"/>
              </a:rPr>
              <a:t>classificazione</a:t>
            </a:r>
            <a:r>
              <a:rPr lang="it-IT" dirty="0" smtClean="0">
                <a:latin typeface="Calibri" panose="020F0502020204030204" pitchFamily="34" charset="0"/>
              </a:rPr>
              <a:t>: ricognizione di rime, produzione di rime, fluidità lessicale con facilitazione fonemica.</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DB91B6F0-41E3-4A6C-9C95-EEF674AA778E}" type="slidenum">
              <a:rPr lang="it-IT"/>
              <a:pPr>
                <a:defRPr/>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algn="ctr" fontAlgn="auto">
              <a:spcAft>
                <a:spcPts val="0"/>
              </a:spcAft>
              <a:defRPr/>
            </a:pPr>
            <a:r>
              <a:rPr lang="it-IT" dirty="0" smtClean="0">
                <a:solidFill>
                  <a:schemeClr val="accent1">
                    <a:tint val="88000"/>
                    <a:satMod val="150000"/>
                  </a:schemeClr>
                </a:solidFill>
                <a:latin typeface="Calibri" panose="020F0502020204030204" pitchFamily="34" charset="0"/>
              </a:rPr>
              <a:t>EPIDEMIOLOGIA</a:t>
            </a:r>
            <a:endParaRPr lang="it-IT" dirty="0">
              <a:solidFill>
                <a:schemeClr val="accent1">
                  <a:tint val="88000"/>
                  <a:satMod val="150000"/>
                </a:schemeClr>
              </a:solidFill>
              <a:latin typeface="Calibri" panose="020F0502020204030204" pitchFamily="34" charset="0"/>
            </a:endParaRPr>
          </a:p>
        </p:txBody>
      </p:sp>
      <p:graphicFrame>
        <p:nvGraphicFramePr>
          <p:cNvPr id="7" name="Segnaposto contenuto 3"/>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B7CC4E4B-AFED-451E-84F5-66C38DA50E2A}" type="slidenum">
              <a:rPr lang="it-IT"/>
              <a:pPr>
                <a:defRPr/>
              </a:pPr>
              <a:t>2</a:t>
            </a:fld>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187825"/>
          </a:xfrm>
        </p:spPr>
        <p:txBody>
          <a:bodyPr>
            <a:normAutofit lnSpcReduction="10000"/>
          </a:bodyPr>
          <a:lstStyle/>
          <a:p>
            <a:pPr marL="0" indent="0" algn="ctr" fontAlgn="auto">
              <a:spcAft>
                <a:spcPts val="0"/>
              </a:spcAft>
              <a:buFont typeface="Wingdings 2"/>
              <a:buNone/>
              <a:defRPr/>
            </a:pPr>
            <a:r>
              <a:rPr lang="it-IT" sz="3200" b="1" dirty="0" smtClean="0">
                <a:solidFill>
                  <a:schemeClr val="accent1"/>
                </a:solidFill>
                <a:latin typeface="Calibri" panose="020F0502020204030204" pitchFamily="34" charset="0"/>
              </a:rPr>
              <a:t>NELLO SPECIFICO COMPRENDONO:</a:t>
            </a:r>
          </a:p>
          <a:p>
            <a:pPr marL="265176" indent="-265176" algn="just" fontAlgn="auto">
              <a:spcAft>
                <a:spcPts val="0"/>
              </a:spcAft>
              <a:buFont typeface="Wingdings 2"/>
              <a:buChar char=""/>
              <a:defRPr/>
            </a:pPr>
            <a:r>
              <a:rPr lang="it-IT" dirty="0" smtClean="0">
                <a:latin typeface="Calibri" panose="020F0502020204030204" pitchFamily="34" charset="0"/>
              </a:rPr>
              <a:t>Il riconoscimento e la produzione di rime</a:t>
            </a:r>
          </a:p>
          <a:p>
            <a:pPr marL="265176" indent="-265176" algn="just" fontAlgn="auto">
              <a:spcAft>
                <a:spcPts val="0"/>
              </a:spcAft>
              <a:buFont typeface="Wingdings 2"/>
              <a:buChar char=""/>
              <a:defRPr/>
            </a:pPr>
            <a:r>
              <a:rPr lang="it-IT" dirty="0" smtClean="0">
                <a:latin typeface="Calibri" panose="020F0502020204030204" pitchFamily="34" charset="0"/>
              </a:rPr>
              <a:t>Il riconoscimento di analogie fra fonemi iniziali di diverse parole, la capacità di suddividere la sequenza costitutiva delle parole in fonemi isolati</a:t>
            </a:r>
          </a:p>
          <a:p>
            <a:pPr marL="265176" indent="-265176" algn="just" fontAlgn="auto">
              <a:spcAft>
                <a:spcPts val="0"/>
              </a:spcAft>
              <a:buFont typeface="Wingdings 2"/>
              <a:buChar char=""/>
              <a:defRPr/>
            </a:pPr>
            <a:r>
              <a:rPr lang="it-IT" dirty="0" smtClean="0">
                <a:latin typeface="Calibri" panose="020F0502020204030204" pitchFamily="34" charset="0"/>
              </a:rPr>
              <a:t>La capacità di fondere una sequenza di suoni isolati nella costituzione di una parola</a:t>
            </a:r>
          </a:p>
          <a:p>
            <a:pPr marL="265176" indent="-265176" algn="just" fontAlgn="auto">
              <a:spcAft>
                <a:spcPts val="0"/>
              </a:spcAft>
              <a:buFont typeface="Wingdings 2"/>
              <a:buChar char=""/>
              <a:defRPr/>
            </a:pPr>
            <a:r>
              <a:rPr lang="it-IT" dirty="0" smtClean="0">
                <a:latin typeface="Calibri" panose="020F0502020204030204" pitchFamily="34" charset="0"/>
              </a:rPr>
              <a:t>La capacità di elidere, aggiungere o invertire fonemi tra parole date (</a:t>
            </a:r>
            <a:r>
              <a:rPr lang="it-IT" dirty="0" err="1" smtClean="0">
                <a:latin typeface="Calibri" panose="020F0502020204030204" pitchFamily="34" charset="0"/>
              </a:rPr>
              <a:t>spoonerismo</a:t>
            </a:r>
            <a:r>
              <a:rPr lang="it-IT" dirty="0" smtClean="0">
                <a:latin typeface="Calibri" panose="020F0502020204030204" pitchFamily="34" charset="0"/>
              </a:rPr>
              <a:t>) </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63FC633F-CE1C-4FD6-BBFE-B25F9A26BFC1}" type="slidenum">
              <a:rPr lang="it-IT"/>
              <a:pPr>
                <a:defRPr/>
              </a:pPr>
              <a:t>20</a:t>
            </a:fld>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contenuto 2"/>
          <p:cNvSpPr>
            <a:spLocks noGrp="1"/>
          </p:cNvSpPr>
          <p:nvPr>
            <p:ph idx="1"/>
          </p:nvPr>
        </p:nvSpPr>
        <p:spPr>
          <a:xfrm>
            <a:off x="503238" y="333375"/>
            <a:ext cx="8183562" cy="4384675"/>
          </a:xfrm>
        </p:spPr>
        <p:txBody>
          <a:bodyPr/>
          <a:lstStyle/>
          <a:p>
            <a:pPr marL="0" indent="0" algn="ctr">
              <a:buFont typeface="Wingdings 2" pitchFamily="18" charset="2"/>
              <a:buNone/>
            </a:pPr>
            <a:r>
              <a:rPr lang="it-IT" sz="3600" b="1" smtClean="0">
                <a:solidFill>
                  <a:schemeClr val="accent1"/>
                </a:solidFill>
                <a:latin typeface="Calibri" pitchFamily="34" charset="0"/>
              </a:rPr>
              <a:t>MODALITA’ DI SOMMINISTRAZIONE</a:t>
            </a:r>
          </a:p>
          <a:p>
            <a:pPr marL="0" indent="0" algn="just">
              <a:buFont typeface="Wingdings 2" pitchFamily="18" charset="2"/>
              <a:buNone/>
            </a:pPr>
            <a:r>
              <a:rPr lang="it-IT" smtClean="0">
                <a:latin typeface="Calibri" pitchFamily="34" charset="0"/>
              </a:rPr>
              <a:t>La somministrazione del protocollo deve essere effettuata rispettando la sequenza prestabilita delle prove per evitare eventuali facilitazioni derivanti da prove simili per compito. </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FD6A1365-332C-4CC0-BDF8-56C88F8E9AEB}" type="slidenum">
              <a:rPr lang="it-IT"/>
              <a:pPr>
                <a:defRPr/>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187825"/>
          </a:xfrm>
        </p:spPr>
        <p:txBody>
          <a:bodyPr>
            <a:normAutofit fontScale="85000" lnSpcReduction="20000"/>
          </a:bodyPr>
          <a:lstStyle/>
          <a:p>
            <a:pPr marL="265176" indent="-265176" algn="ctr" fontAlgn="auto">
              <a:spcAft>
                <a:spcPts val="0"/>
              </a:spcAft>
              <a:buFont typeface="Wingdings 2"/>
              <a:buChar char=""/>
              <a:defRPr/>
            </a:pPr>
            <a:r>
              <a:rPr lang="it-IT" sz="3800" b="1" dirty="0" smtClean="0">
                <a:solidFill>
                  <a:schemeClr val="accent1"/>
                </a:solidFill>
                <a:latin typeface="Calibri" panose="020F0502020204030204" pitchFamily="34" charset="0"/>
              </a:rPr>
              <a:t>SINTESI SILLABICA</a:t>
            </a:r>
          </a:p>
          <a:p>
            <a:pPr marL="0" indent="0" algn="just" fontAlgn="auto">
              <a:spcAft>
                <a:spcPts val="0"/>
              </a:spcAft>
              <a:buFont typeface="Wingdings 2"/>
              <a:buNone/>
              <a:defRPr/>
            </a:pPr>
            <a:r>
              <a:rPr lang="it-IT" dirty="0" smtClean="0">
                <a:latin typeface="Calibri" panose="020F0502020204030204" pitchFamily="34" charset="0"/>
              </a:rPr>
              <a:t>Vengono presentate oralmente alcune sillabe, ad esempio: so-le richiedendo di individuare la parola che deriva dalla loro fusione, l’intervallo di presentazione tra una sillaba e quella che la segue deve corrispondere a circa un secondo. Viene attribuito un punteggio di 1 per ogni risposta corretta, un punteggio di 0 per ogni risposta non corretta o non data. La consegna dovrà contenere esempi che l’esaminatore risolverà e item di allenamento, in cui sarà possibile verificare l’effettiva comprensione da parte del bambino delle modalità di svolgimento della prova. L’intervallo tra una parola e l’altra dev’essere della durata di un secondo circa.</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D2906441-3E95-444A-8F64-74872AED3B8B}" type="slidenum">
              <a:rPr lang="it-IT"/>
              <a:pPr>
                <a:defRPr/>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187825"/>
          </a:xfrm>
        </p:spPr>
        <p:txBody>
          <a:bodyPr>
            <a:normAutofit/>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DISCRIMINAZIONE DI COPPIE MINIME</a:t>
            </a:r>
          </a:p>
          <a:p>
            <a:pPr marL="0" indent="0" algn="just" fontAlgn="auto">
              <a:spcAft>
                <a:spcPts val="0"/>
              </a:spcAft>
              <a:buFont typeface="Wingdings 2"/>
              <a:buNone/>
              <a:defRPr/>
            </a:pPr>
            <a:r>
              <a:rPr lang="it-IT" sz="3200" dirty="0" smtClean="0">
                <a:solidFill>
                  <a:schemeClr val="tx2"/>
                </a:solidFill>
                <a:latin typeface="Calibri" panose="020F0502020204030204" pitchFamily="34" charset="0"/>
              </a:rPr>
              <a:t>La discriminazione uditiva è la capacità di individuare le differenze tra suoni, richiede la capacità di riconoscere come diversi i tratti distintivi dei </a:t>
            </a:r>
            <a:r>
              <a:rPr lang="it-IT" sz="3200" dirty="0">
                <a:solidFill>
                  <a:schemeClr val="tx2"/>
                </a:solidFill>
                <a:latin typeface="Calibri" panose="020F0502020204030204" pitchFamily="34" charset="0"/>
              </a:rPr>
              <a:t>s</a:t>
            </a:r>
            <a:r>
              <a:rPr lang="it-IT" sz="3200" dirty="0" smtClean="0">
                <a:solidFill>
                  <a:schemeClr val="tx2"/>
                </a:solidFill>
                <a:latin typeface="Calibri" panose="020F0502020204030204" pitchFamily="34" charset="0"/>
              </a:rPr>
              <a:t>ingoli fonemi di una coppia di parole in relazione al cambiamento semantico che possono operare. </a:t>
            </a:r>
            <a:endParaRPr lang="it-IT" sz="3200" dirty="0">
              <a:solidFill>
                <a:schemeClr val="tx2"/>
              </a:solidFill>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F5CDFA54-FBF2-41E0-AB12-B176B51FF0A4}" type="slidenum">
              <a:rPr lang="it-IT"/>
              <a:pPr>
                <a:defRPr/>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contenuto 2"/>
          <p:cNvSpPr>
            <a:spLocks noGrp="1"/>
          </p:cNvSpPr>
          <p:nvPr>
            <p:ph idx="1"/>
          </p:nvPr>
        </p:nvSpPr>
        <p:spPr>
          <a:xfrm>
            <a:off x="503238" y="530225"/>
            <a:ext cx="8183562" cy="4187825"/>
          </a:xfrm>
        </p:spPr>
        <p:txBody>
          <a:bodyPr/>
          <a:lstStyle/>
          <a:p>
            <a:pPr marL="0" indent="0" algn="just">
              <a:buFont typeface="Wingdings 2" pitchFamily="18" charset="2"/>
              <a:buNone/>
            </a:pPr>
            <a:r>
              <a:rPr lang="it-IT" sz="3200" smtClean="0">
                <a:latin typeface="Calibri" pitchFamily="34" charset="0"/>
              </a:rPr>
              <a:t>Nel secondo compito si chiede al bambino se le due stringhe di suoni (non parole o parole di non senso) presentate oralmente sono uguali o meno (per esempio: paca-baca). </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D79E44A6-611D-4270-8656-496A83121BD2}" type="slidenum">
              <a:rPr lang="it-IT"/>
              <a:pPr>
                <a:defRPr/>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530225"/>
            <a:ext cx="8362950" cy="4770438"/>
          </a:xfrm>
        </p:spPr>
        <p:txBody>
          <a:bodyPr>
            <a:normAutofit fontScale="70000" lnSpcReduction="20000"/>
          </a:bodyPr>
          <a:lstStyle/>
          <a:p>
            <a:pPr marL="265176" indent="-265176" algn="ctr" fontAlgn="auto">
              <a:spcAft>
                <a:spcPts val="0"/>
              </a:spcAft>
              <a:buFont typeface="Wingdings 2"/>
              <a:buChar char=""/>
              <a:defRPr/>
            </a:pPr>
            <a:r>
              <a:rPr lang="it-IT" sz="5100" b="1" dirty="0">
                <a:solidFill>
                  <a:schemeClr val="accent1"/>
                </a:solidFill>
                <a:latin typeface="Calibri" panose="020F0502020204030204" pitchFamily="34" charset="0"/>
              </a:rPr>
              <a:t>PROVA DI RICOGNIZIONE DI </a:t>
            </a:r>
            <a:r>
              <a:rPr lang="it-IT" sz="5100" b="1" dirty="0" smtClean="0">
                <a:solidFill>
                  <a:schemeClr val="accent1"/>
                </a:solidFill>
                <a:latin typeface="Calibri" panose="020F0502020204030204" pitchFamily="34" charset="0"/>
              </a:rPr>
              <a:t>RIME</a:t>
            </a:r>
          </a:p>
          <a:p>
            <a:pPr marL="0" indent="0" algn="just" fontAlgn="auto">
              <a:spcAft>
                <a:spcPts val="0"/>
              </a:spcAft>
              <a:buFont typeface="Wingdings 2"/>
              <a:buNone/>
              <a:defRPr/>
            </a:pPr>
            <a:r>
              <a:rPr lang="it-IT" sz="4000" dirty="0">
                <a:latin typeface="Calibri" panose="020F0502020204030204" pitchFamily="34" charset="0"/>
              </a:rPr>
              <a:t>Questa prova richiede il riconoscimento di rime, inteso come semplice capacità classificatoria, non come abilità di rievocazione, nella quale è maggiormente coinvolta l’abilità lessicale del soggetto. Viene utilizzato il supporto visivo alle parole presentate oralmente dall’esaminatore, ovvero quattro immagini di cui una parola stimolo, quella nel riquadro rosso, un bersaglio e due </a:t>
            </a:r>
            <a:r>
              <a:rPr lang="it-IT" sz="4000" dirty="0" err="1">
                <a:latin typeface="Calibri" panose="020F0502020204030204" pitchFamily="34" charset="0"/>
              </a:rPr>
              <a:t>distrattori</a:t>
            </a:r>
            <a:r>
              <a:rPr lang="it-IT" sz="4000" dirty="0">
                <a:latin typeface="Calibri" panose="020F0502020204030204" pitchFamily="34" charset="0"/>
              </a:rPr>
              <a:t>. La parola stimolo e le alternative di risposta devono essere presentate con un intervallo di un secondo circa, si possono fare molti esempi sino a quando si è sicuri che il bambino abbia compreso la consegna del compito. </a:t>
            </a:r>
            <a:endParaRPr lang="it-IT" sz="3200" b="1" dirty="0">
              <a:solidFill>
                <a:schemeClr val="accent1"/>
              </a:solidFill>
              <a:latin typeface="Calibri" panose="020F0502020204030204" pitchFamily="34" charset="0"/>
            </a:endParaRPr>
          </a:p>
          <a:p>
            <a:pPr marL="265176" indent="-265176" algn="ctr"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DC31076B-F205-4BFF-9D78-A6246B3DE164}" type="slidenum">
              <a:rPr lang="it-IT"/>
              <a:pPr>
                <a:defRPr/>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627563"/>
          </a:xfrm>
        </p:spPr>
        <p:txBody>
          <a:bodyPr>
            <a:normAutofit fontScale="70000" lnSpcReduction="20000"/>
          </a:bodyPr>
          <a:lstStyle/>
          <a:p>
            <a:pPr marL="0" indent="0" algn="ctr" fontAlgn="auto">
              <a:spcAft>
                <a:spcPts val="0"/>
              </a:spcAft>
              <a:buFont typeface="Wingdings 2"/>
              <a:buNone/>
              <a:defRPr/>
            </a:pPr>
            <a:r>
              <a:rPr lang="it-IT" sz="4100" b="1" dirty="0" smtClean="0">
                <a:solidFill>
                  <a:schemeClr val="accent1"/>
                </a:solidFill>
                <a:latin typeface="Calibri" panose="020F0502020204030204" pitchFamily="34" charset="0"/>
              </a:rPr>
              <a:t>RICONOSCIMENTO DELLA SILLABA INIZIALE DI UNA PAROLA</a:t>
            </a:r>
          </a:p>
          <a:p>
            <a:pPr marL="0" indent="0" algn="just" fontAlgn="auto">
              <a:spcAft>
                <a:spcPts val="0"/>
              </a:spcAft>
              <a:buFont typeface="Wingdings 2"/>
              <a:buNone/>
              <a:defRPr/>
            </a:pPr>
            <a:r>
              <a:rPr lang="it-IT" sz="3600" dirty="0" smtClean="0">
                <a:latin typeface="Calibri" panose="020F0502020204030204" pitchFamily="34" charset="0"/>
              </a:rPr>
              <a:t>In questa prova viene richiesta l’identificazione del suono iniziale di una parola. Anche in questo compito, per evitare un eccessivo coinvolgimento della memoria di lavoro e delle conoscenze lessicali, vengono utilizzate delle immagini abbinate alla produzione verbale da parte dell’esaminatore ovvero quattro immagini di cui una parola stimolo un bersaglio e due </a:t>
            </a:r>
            <a:r>
              <a:rPr lang="it-IT" sz="3600" dirty="0" err="1" smtClean="0">
                <a:latin typeface="Calibri" panose="020F0502020204030204" pitchFamily="34" charset="0"/>
              </a:rPr>
              <a:t>distrattori</a:t>
            </a:r>
            <a:r>
              <a:rPr lang="it-IT" sz="3600" dirty="0" smtClean="0">
                <a:latin typeface="Calibri" panose="020F0502020204030204" pitchFamily="34" charset="0"/>
              </a:rPr>
              <a:t>. Difficoltà in questa prova sono generalmente indici di una lentezza nel decollo del processo di analisi fonemica che, come noto, inizia proprio dai fonemi iniziali di una parola. La parola stimolo e le alternative di risposta devono essere presentate con un intervallo di un secondo circa. </a:t>
            </a:r>
            <a:endParaRPr lang="it-IT" sz="3600"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8207F5F6-2F89-4EE4-98BD-23737813B60E}" type="slidenum">
              <a:rPr lang="it-IT"/>
              <a:pPr>
                <a:defRPr/>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contenuto 2"/>
          <p:cNvSpPr>
            <a:spLocks noGrp="1"/>
          </p:cNvSpPr>
          <p:nvPr>
            <p:ph idx="1"/>
          </p:nvPr>
        </p:nvSpPr>
        <p:spPr>
          <a:xfrm>
            <a:off x="503238" y="530225"/>
            <a:ext cx="8183562" cy="4187825"/>
          </a:xfrm>
        </p:spPr>
        <p:txBody>
          <a:bodyPr/>
          <a:lstStyle/>
          <a:p>
            <a:pPr marL="0" indent="0" algn="ctr">
              <a:buFont typeface="Wingdings 2" pitchFamily="18" charset="2"/>
              <a:buNone/>
            </a:pPr>
            <a:r>
              <a:rPr lang="it-IT" sz="3200" b="1" smtClean="0">
                <a:solidFill>
                  <a:schemeClr val="accent1"/>
                </a:solidFill>
                <a:latin typeface="Calibri" pitchFamily="34" charset="0"/>
              </a:rPr>
              <a:t>SEGMENTAZIONE SILLABICA</a:t>
            </a:r>
          </a:p>
          <a:p>
            <a:pPr marL="0" indent="0" algn="just">
              <a:buFont typeface="Wingdings 2" pitchFamily="18" charset="2"/>
              <a:buNone/>
            </a:pPr>
            <a:r>
              <a:rPr lang="it-IT" sz="3200" smtClean="0">
                <a:latin typeface="Calibri" pitchFamily="34" charset="0"/>
              </a:rPr>
              <a:t>Si chiede al bambino di pronunciare, nella corretta sequenza le sillabe costituenti la parola.</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569B4E80-109F-4534-A4BF-F6F4A54F42E8}" type="slidenum">
              <a:rPr lang="it-IT"/>
              <a:pPr>
                <a:defRPr/>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187825"/>
          </a:xfrm>
        </p:spPr>
        <p:txBody>
          <a:bodyPr>
            <a:normAutofit/>
          </a:bodyPr>
          <a:lstStyle/>
          <a:p>
            <a:pPr marL="0" indent="0" algn="ctr" fontAlgn="auto">
              <a:spcAft>
                <a:spcPts val="0"/>
              </a:spcAft>
              <a:buFont typeface="Wingdings 2"/>
              <a:buNone/>
              <a:defRPr/>
            </a:pPr>
            <a:r>
              <a:rPr lang="it-IT" sz="3200" b="1" dirty="0" smtClean="0">
                <a:solidFill>
                  <a:schemeClr val="accent1"/>
                </a:solidFill>
                <a:latin typeface="Calibri" panose="020F0502020204030204" pitchFamily="34" charset="0"/>
              </a:rPr>
              <a:t>PUNTEGGI</a:t>
            </a:r>
          </a:p>
          <a:p>
            <a:pPr marL="265176" indent="-265176" fontAlgn="auto">
              <a:spcAft>
                <a:spcPts val="0"/>
              </a:spcAft>
              <a:buFont typeface="Wingdings 2"/>
              <a:buChar char=""/>
              <a:defRPr/>
            </a:pPr>
            <a:endParaRPr lang="it-IT" dirty="0">
              <a:latin typeface="Calibri" panose="020F0502020204030204" pitchFamily="34" charset="0"/>
            </a:endParaRPr>
          </a:p>
          <a:p>
            <a:pPr marL="265176" indent="-265176" algn="just" fontAlgn="auto">
              <a:spcAft>
                <a:spcPts val="0"/>
              </a:spcAft>
              <a:buFont typeface="Wingdings 2"/>
              <a:buChar char=""/>
              <a:defRPr/>
            </a:pPr>
            <a:r>
              <a:rPr lang="it-IT" dirty="0" smtClean="0">
                <a:latin typeface="Calibri" panose="020F0502020204030204" pitchFamily="34" charset="0"/>
              </a:rPr>
              <a:t>&lt; 5° centile: richiesta intervento</a:t>
            </a:r>
          </a:p>
          <a:p>
            <a:pPr marL="265176" indent="-265176" algn="just" fontAlgn="auto">
              <a:spcAft>
                <a:spcPts val="0"/>
              </a:spcAft>
              <a:buFont typeface="Wingdings 2"/>
              <a:buChar char=""/>
              <a:defRPr/>
            </a:pPr>
            <a:r>
              <a:rPr lang="it-IT" dirty="0" smtClean="0">
                <a:latin typeface="Calibri" panose="020F0502020204030204" pitchFamily="34" charset="0"/>
              </a:rPr>
              <a:t>= o &lt; 10° centile: richiesta di attenzione</a:t>
            </a:r>
          </a:p>
          <a:p>
            <a:pPr marL="265176" indent="-265176" algn="just" fontAlgn="auto">
              <a:spcAft>
                <a:spcPts val="0"/>
              </a:spcAft>
              <a:buFont typeface="Wingdings 2"/>
              <a:buChar char=""/>
              <a:defRPr/>
            </a:pPr>
            <a:r>
              <a:rPr lang="it-IT" dirty="0" smtClean="0">
                <a:latin typeface="Calibri" panose="020F0502020204030204" pitchFamily="34" charset="0"/>
              </a:rPr>
              <a:t>11°-25° centile: media</a:t>
            </a:r>
          </a:p>
          <a:p>
            <a:pPr marL="265176" indent="-265176" algn="just" fontAlgn="auto">
              <a:spcAft>
                <a:spcPts val="0"/>
              </a:spcAft>
              <a:buFont typeface="Wingdings 2"/>
              <a:buChar char=""/>
              <a:defRPr/>
            </a:pPr>
            <a:r>
              <a:rPr lang="it-IT" dirty="0" smtClean="0">
                <a:latin typeface="Calibri" panose="020F0502020204030204" pitchFamily="34" charset="0"/>
              </a:rPr>
              <a:t>26°-50° centile: buona competenza</a:t>
            </a:r>
          </a:p>
          <a:p>
            <a:pPr marL="265176" indent="-265176"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80AAE1C4-2CEA-4F30-B55D-92AD0B65EAAF}" type="slidenum">
              <a:rPr lang="it-IT"/>
              <a:pPr>
                <a:defRPr/>
              </a:pPr>
              <a:t>28</a:t>
            </a:fld>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5581650"/>
          </a:xfrm>
        </p:spPr>
        <p:txBody>
          <a:bodyPr>
            <a:normAutofit fontScale="92500" lnSpcReduction="20000"/>
          </a:bodyPr>
          <a:lstStyle/>
          <a:p>
            <a:pPr marL="265176" indent="-265176" algn="just" fontAlgn="auto">
              <a:spcAft>
                <a:spcPts val="0"/>
              </a:spcAft>
              <a:buFont typeface="Wingdings 2"/>
              <a:buChar char=""/>
              <a:defRPr/>
            </a:pPr>
            <a:r>
              <a:rPr lang="it-IT" dirty="0">
                <a:latin typeface="Calibri" panose="020F0502020204030204" pitchFamily="34" charset="0"/>
              </a:rPr>
              <a:t>Ciascun punteggio, specifico e generale, potrà essere definito attraverso un confronto con le fasce di prestazione, o con i percentili o con la media e la deviazione standard e si può situare </a:t>
            </a:r>
            <a:r>
              <a:rPr lang="it-IT" dirty="0" smtClean="0">
                <a:latin typeface="Calibri" panose="020F0502020204030204" pitchFamily="34" charset="0"/>
              </a:rPr>
              <a:t>nelle seguenti fasce:</a:t>
            </a:r>
          </a:p>
          <a:p>
            <a:pPr marL="265176" indent="-265176" algn="just" fontAlgn="auto">
              <a:spcAft>
                <a:spcPts val="0"/>
              </a:spcAft>
              <a:buFont typeface="Wingdings 2"/>
              <a:buChar char=""/>
              <a:defRPr/>
            </a:pPr>
            <a:r>
              <a:rPr lang="it-IT" dirty="0" smtClean="0">
                <a:latin typeface="Calibri" panose="020F0502020204030204" pitchFamily="34" charset="0"/>
              </a:rPr>
              <a:t>Criterio </a:t>
            </a:r>
            <a:r>
              <a:rPr lang="it-IT" dirty="0">
                <a:latin typeface="Calibri" panose="020F0502020204030204" pitchFamily="34" charset="0"/>
              </a:rPr>
              <a:t>pienamente raggiunto: la prestazione si può considerare ottimale in quanto maggiore dell’ 80° percentile </a:t>
            </a:r>
          </a:p>
          <a:p>
            <a:pPr marL="265176" indent="-265176" algn="just" fontAlgn="auto">
              <a:spcAft>
                <a:spcPts val="0"/>
              </a:spcAft>
              <a:buFont typeface="Wingdings 2"/>
              <a:buChar char=""/>
              <a:defRPr/>
            </a:pPr>
            <a:r>
              <a:rPr lang="it-IT" dirty="0" smtClean="0">
                <a:latin typeface="Calibri" panose="020F0502020204030204" pitchFamily="34" charset="0"/>
              </a:rPr>
              <a:t>Prestazione </a:t>
            </a:r>
            <a:r>
              <a:rPr lang="it-IT" dirty="0">
                <a:latin typeface="Calibri" panose="020F0502020204030204" pitchFamily="34" charset="0"/>
              </a:rPr>
              <a:t>sufficiente: in linea con quanto normalmente atteso</a:t>
            </a:r>
          </a:p>
          <a:p>
            <a:pPr marL="265176" indent="-265176" algn="just" fontAlgn="auto">
              <a:spcAft>
                <a:spcPts val="0"/>
              </a:spcAft>
              <a:buFont typeface="Wingdings 2"/>
              <a:buChar char=""/>
              <a:defRPr/>
            </a:pPr>
            <a:r>
              <a:rPr lang="it-IT" dirty="0" smtClean="0">
                <a:latin typeface="Calibri" panose="020F0502020204030204" pitchFamily="34" charset="0"/>
              </a:rPr>
              <a:t>Richiesta </a:t>
            </a:r>
            <a:r>
              <a:rPr lang="it-IT" dirty="0">
                <a:latin typeface="Calibri" panose="020F0502020204030204" pitchFamily="34" charset="0"/>
              </a:rPr>
              <a:t>di attenzione (presenza di difficoltà, anche se di lieve entità, ed evidenze indicanti l’opportunità di avviare un intervento didattico-educativo)</a:t>
            </a:r>
          </a:p>
          <a:p>
            <a:pPr marL="265176" indent="-265176" algn="just" fontAlgn="auto">
              <a:spcAft>
                <a:spcPts val="0"/>
              </a:spcAft>
              <a:buFont typeface="Wingdings 2"/>
              <a:buChar char=""/>
              <a:defRPr/>
            </a:pPr>
            <a:r>
              <a:rPr lang="it-IT" dirty="0">
                <a:latin typeface="Calibri" panose="020F0502020204030204" pitchFamily="34" charset="0"/>
              </a:rPr>
              <a:t>Richiesta di intervento immediato: la prestazione del soggetto è insufficiente, è importante intervenire a livello educativo-educativo e, a volte, con un ulteriore approfondimento diagnostico.</a:t>
            </a:r>
          </a:p>
          <a:p>
            <a:pPr marL="0" indent="0" algn="just" fontAlgn="auto">
              <a:spcAft>
                <a:spcPts val="0"/>
              </a:spcAft>
              <a:buFont typeface="Wingdings 2"/>
              <a:buNone/>
              <a:defRPr/>
            </a:pPr>
            <a:endParaRPr lang="it-IT" dirty="0">
              <a:latin typeface="Calibri" panose="020F0502020204030204" pitchFamily="34" charset="0"/>
            </a:endParaRPr>
          </a:p>
          <a:p>
            <a:pPr marL="265176" indent="-265176"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7483A4D8-740E-46CD-ADB6-D03EC557DC93}" type="slidenum">
              <a:rPr lang="it-IT"/>
              <a:pPr>
                <a:defRPr/>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750" y="825500"/>
            <a:ext cx="8064500" cy="4187825"/>
          </a:xfrm>
        </p:spPr>
        <p:txBody>
          <a:bodyPr>
            <a:normAutofit fontScale="62500" lnSpcReduction="20000"/>
          </a:bodyPr>
          <a:lstStyle/>
          <a:p>
            <a:pPr marL="0" indent="0" algn="ctr" fontAlgn="auto">
              <a:spcAft>
                <a:spcPts val="0"/>
              </a:spcAft>
              <a:buFont typeface="Wingdings 2"/>
              <a:buNone/>
              <a:defRPr/>
            </a:pPr>
            <a:r>
              <a:rPr lang="it-IT" sz="5100" b="1" dirty="0" smtClean="0">
                <a:solidFill>
                  <a:schemeClr val="accent1"/>
                </a:solidFill>
                <a:latin typeface="Calibri" panose="020F0502020204030204" pitchFamily="34" charset="0"/>
              </a:rPr>
              <a:t>CORSO EVOLUTIVO E PROGNOSI</a:t>
            </a:r>
          </a:p>
          <a:p>
            <a:pPr marL="265176" indent="-265176" algn="just" fontAlgn="auto">
              <a:spcAft>
                <a:spcPts val="0"/>
              </a:spcAft>
              <a:buFont typeface="Wingdings 2"/>
              <a:buChar char=""/>
              <a:defRPr/>
            </a:pPr>
            <a:r>
              <a:rPr lang="it-IT" sz="3800" dirty="0" smtClean="0">
                <a:latin typeface="Calibri" panose="020F0502020204030204" pitchFamily="34" charset="0"/>
              </a:rPr>
              <a:t>Cruciali  </a:t>
            </a:r>
            <a:r>
              <a:rPr lang="it-IT" sz="3800" dirty="0">
                <a:latin typeface="Calibri" panose="020F0502020204030204" pitchFamily="34" charset="0"/>
              </a:rPr>
              <a:t>sono  i  fattori  di  vulnerabilità  e  di  protezione  aggiuntivi  rispetto all’entità del disturbo. </a:t>
            </a:r>
          </a:p>
          <a:p>
            <a:pPr marL="0" indent="0" algn="just" fontAlgn="auto">
              <a:spcAft>
                <a:spcPts val="0"/>
              </a:spcAft>
              <a:buFont typeface="Wingdings 2"/>
              <a:buNone/>
              <a:defRPr/>
            </a:pPr>
            <a:r>
              <a:rPr lang="it-IT" sz="3800" dirty="0">
                <a:latin typeface="Calibri" panose="020F0502020204030204" pitchFamily="34" charset="0"/>
              </a:rPr>
              <a:t> </a:t>
            </a:r>
          </a:p>
          <a:p>
            <a:pPr marL="265176" indent="-265176" algn="just" fontAlgn="auto">
              <a:spcAft>
                <a:spcPts val="0"/>
              </a:spcAft>
              <a:buFont typeface="Wingdings 2"/>
              <a:buChar char=""/>
              <a:defRPr/>
            </a:pPr>
            <a:r>
              <a:rPr lang="it-IT" sz="3800" dirty="0">
                <a:latin typeface="Calibri" panose="020F0502020204030204" pitchFamily="34" charset="0"/>
              </a:rPr>
              <a:t>L'evoluzione  dei  diversi  tipi  di  prognosi  può  essere  differente  ai  diversi livelli  considerati  ed  influenzata  da  fattori  diversi  quali  la  gravità  iniziale  del DSA,  la  tempestività  e  adeguatezza  degli  interventi,  il  livello  cognitivo  e metacognitivo, l'estensione delle compromissioni neuropsicologiche, l’associazione di difficoltà nelle tre aree (lettura, scrittura, calcolo), la presenza di </a:t>
            </a:r>
            <a:r>
              <a:rPr lang="it-IT" sz="3800" dirty="0" err="1">
                <a:latin typeface="Calibri" panose="020F0502020204030204" pitchFamily="34" charset="0"/>
              </a:rPr>
              <a:t>comorbilità</a:t>
            </a:r>
            <a:r>
              <a:rPr lang="it-IT" sz="3800" dirty="0">
                <a:latin typeface="Calibri" panose="020F0502020204030204" pitchFamily="34" charset="0"/>
              </a:rPr>
              <a:t> </a:t>
            </a:r>
            <a:r>
              <a:rPr lang="it-IT" sz="3800" dirty="0" smtClean="0">
                <a:latin typeface="Calibri" panose="020F0502020204030204" pitchFamily="34" charset="0"/>
              </a:rPr>
              <a:t>e </a:t>
            </a:r>
            <a:r>
              <a:rPr lang="it-IT" sz="3800" dirty="0">
                <a:latin typeface="Calibri" panose="020F0502020204030204" pitchFamily="34" charset="0"/>
              </a:rPr>
              <a:t>il tipo di </a:t>
            </a:r>
            <a:r>
              <a:rPr lang="it-IT" sz="3800" dirty="0" err="1">
                <a:latin typeface="Calibri" panose="020F0502020204030204" pitchFamily="34" charset="0"/>
              </a:rPr>
              <a:t>compliance</a:t>
            </a:r>
            <a:r>
              <a:rPr lang="it-IT" sz="3800" dirty="0">
                <a:latin typeface="Calibri" panose="020F0502020204030204" pitchFamily="34" charset="0"/>
              </a:rPr>
              <a:t> ambientale. </a:t>
            </a:r>
          </a:p>
          <a:p>
            <a:pPr marL="265176" indent="-265176" fontAlgn="auto">
              <a:spcAft>
                <a:spcPts val="0"/>
              </a:spcAft>
              <a:buFont typeface="Wingdings 2"/>
              <a:buChar char=""/>
              <a:defRPr/>
            </a:pPr>
            <a:endParaRPr lang="it-IT" sz="3800"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7076AF37-113B-4057-8D9A-E32668B27818}" type="slidenum">
              <a:rPr lang="it-IT"/>
              <a:pPr>
                <a:defRPr/>
              </a:pPr>
              <a:t>3</a:t>
            </a:fld>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C3029EFB-4B00-4E0A-AAD2-42547DB5710A}" type="slidenum">
              <a:rPr lang="it-IT"/>
              <a:pPr>
                <a:defRPr/>
              </a:pPr>
              <a:t>30</a:t>
            </a:fld>
            <a:endParaRPr lang="it-IT"/>
          </a:p>
        </p:txBody>
      </p:sp>
      <p:pic>
        <p:nvPicPr>
          <p:cNvPr id="44039" name="Picture 7" descr="Nuova immagine"/>
          <p:cNvPicPr>
            <a:picLocks noChangeAspect="1" noChangeArrowheads="1"/>
          </p:cNvPicPr>
          <p:nvPr/>
        </p:nvPicPr>
        <p:blipFill>
          <a:blip r:embed="rId2"/>
          <a:srcRect/>
          <a:stretch>
            <a:fillRect/>
          </a:stretch>
        </p:blipFill>
        <p:spPr bwMode="auto">
          <a:xfrm>
            <a:off x="2351088" y="404813"/>
            <a:ext cx="4656137" cy="611981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fontScale="85000" lnSpcReduction="10000"/>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PRCR 2</a:t>
            </a:r>
          </a:p>
          <a:p>
            <a:pPr marL="265176" indent="-265176" algn="ctr" fontAlgn="auto">
              <a:spcAft>
                <a:spcPts val="0"/>
              </a:spcAft>
              <a:buFont typeface="Wingdings 2"/>
              <a:buChar char=""/>
              <a:defRPr/>
            </a:pPr>
            <a:r>
              <a:rPr lang="it-IT" sz="3200" dirty="0" smtClean="0">
                <a:latin typeface="Calibri" panose="020F0502020204030204" pitchFamily="34" charset="0"/>
              </a:rPr>
              <a:t>Prove di prerequisito per le difficoltà di lettura e scrittura</a:t>
            </a:r>
          </a:p>
          <a:p>
            <a:pPr marL="0" indent="0" fontAlgn="auto">
              <a:spcAft>
                <a:spcPts val="0"/>
              </a:spcAft>
              <a:buFont typeface="Wingdings 2"/>
              <a:buNone/>
              <a:defRPr/>
            </a:pPr>
            <a:r>
              <a:rPr lang="it-IT" sz="3200" dirty="0" smtClean="0">
                <a:latin typeface="Calibri" panose="020F0502020204030204" pitchFamily="34" charset="0"/>
              </a:rPr>
              <a:t>CONSISTE </a:t>
            </a:r>
            <a:r>
              <a:rPr lang="it-IT" sz="3200" dirty="0">
                <a:latin typeface="Calibri" panose="020F0502020204030204" pitchFamily="34" charset="0"/>
              </a:rPr>
              <a:t>D</a:t>
            </a:r>
            <a:r>
              <a:rPr lang="it-IT" sz="3200" dirty="0" smtClean="0">
                <a:latin typeface="Calibri" panose="020F0502020204030204" pitchFamily="34" charset="0"/>
              </a:rPr>
              <a:t>ELLE SEGUENTI PROVE:</a:t>
            </a:r>
          </a:p>
          <a:p>
            <a:pPr marL="0" indent="0" algn="just" fontAlgn="auto">
              <a:spcAft>
                <a:spcPts val="0"/>
              </a:spcAft>
              <a:buFont typeface="Wingdings 2"/>
              <a:buNone/>
              <a:defRPr/>
            </a:pPr>
            <a:r>
              <a:rPr lang="it-IT" sz="3200" dirty="0" smtClean="0">
                <a:latin typeface="Calibri" panose="020F0502020204030204" pitchFamily="34" charset="0"/>
              </a:rPr>
              <a:t>-ANALISI VISIVA</a:t>
            </a:r>
          </a:p>
          <a:p>
            <a:pPr marL="0" indent="0" algn="just" fontAlgn="auto">
              <a:spcAft>
                <a:spcPts val="0"/>
              </a:spcAft>
              <a:buFont typeface="Wingdings 2"/>
              <a:buNone/>
              <a:defRPr/>
            </a:pPr>
            <a:r>
              <a:rPr lang="it-IT" sz="3200" dirty="0" smtClean="0">
                <a:latin typeface="Calibri" panose="020F0502020204030204" pitchFamily="34" charset="0"/>
              </a:rPr>
              <a:t>-LAVORO SERIALE DA SINISTRA A DESTRA</a:t>
            </a:r>
          </a:p>
          <a:p>
            <a:pPr marL="0" indent="0" algn="just" fontAlgn="auto">
              <a:spcAft>
                <a:spcPts val="0"/>
              </a:spcAft>
              <a:buFont typeface="Wingdings 2"/>
              <a:buNone/>
              <a:defRPr/>
            </a:pPr>
            <a:r>
              <a:rPr lang="it-IT" sz="3200" dirty="0" smtClean="0">
                <a:latin typeface="Calibri" panose="020F0502020204030204" pitchFamily="34" charset="0"/>
              </a:rPr>
              <a:t>-DISCRIMINAZIONE UDITIVA E RITMO</a:t>
            </a:r>
          </a:p>
          <a:p>
            <a:pPr marL="0" indent="0" algn="just" fontAlgn="auto">
              <a:spcAft>
                <a:spcPts val="0"/>
              </a:spcAft>
              <a:buFont typeface="Wingdings 2"/>
              <a:buNone/>
              <a:defRPr/>
            </a:pPr>
            <a:r>
              <a:rPr lang="it-IT" sz="3200" dirty="0" smtClean="0">
                <a:latin typeface="Calibri" panose="020F0502020204030204" pitchFamily="34" charset="0"/>
              </a:rPr>
              <a:t>-MEMORIA UDITIVA SEQUENZIALE E FUSIONE UDITIVA</a:t>
            </a:r>
          </a:p>
          <a:p>
            <a:pPr marL="0" indent="0" algn="just" fontAlgn="auto">
              <a:spcAft>
                <a:spcPts val="0"/>
              </a:spcAft>
              <a:buFont typeface="Wingdings 2"/>
              <a:buNone/>
              <a:defRPr/>
            </a:pPr>
            <a:r>
              <a:rPr lang="it-IT" sz="3200" dirty="0" smtClean="0">
                <a:latin typeface="Calibri" panose="020F0502020204030204" pitchFamily="34" charset="0"/>
              </a:rPr>
              <a:t>-INTEGRAZIONE VISIVO-UDITIVA</a:t>
            </a:r>
          </a:p>
          <a:p>
            <a:pPr marL="0" indent="0" algn="just" fontAlgn="auto">
              <a:spcAft>
                <a:spcPts val="0"/>
              </a:spcAft>
              <a:buFont typeface="Wingdings 2"/>
              <a:buNone/>
              <a:defRPr/>
            </a:pPr>
            <a:r>
              <a:rPr lang="it-IT" sz="3200" dirty="0" smtClean="0">
                <a:latin typeface="Calibri" panose="020F0502020204030204" pitchFamily="34" charset="0"/>
              </a:rPr>
              <a:t>-GLOBALITA’ VISIVA</a:t>
            </a:r>
            <a:endParaRPr lang="it-IT" sz="3200"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6761C664-3523-40AE-9290-94B36DA59BB4}" type="slidenum">
              <a:rPr lang="it-IT"/>
              <a:pPr>
                <a:defRPr/>
              </a:pPr>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contenuto 2"/>
          <p:cNvSpPr>
            <a:spLocks noGrp="1"/>
          </p:cNvSpPr>
          <p:nvPr>
            <p:ph idx="1"/>
          </p:nvPr>
        </p:nvSpPr>
        <p:spPr>
          <a:xfrm>
            <a:off x="503238" y="530225"/>
            <a:ext cx="8183562" cy="4187825"/>
          </a:xfrm>
        </p:spPr>
        <p:txBody>
          <a:bodyPr/>
          <a:lstStyle/>
          <a:p>
            <a:pPr algn="ctr"/>
            <a:r>
              <a:rPr lang="it-IT" b="1" smtClean="0">
                <a:solidFill>
                  <a:schemeClr val="accent1"/>
                </a:solidFill>
                <a:latin typeface="Calibri" pitchFamily="34" charset="0"/>
              </a:rPr>
              <a:t>I PREREQUISITI DELLA LETTURA</a:t>
            </a:r>
          </a:p>
          <a:p>
            <a:pPr algn="just"/>
            <a:endParaRPr lang="it-IT" smtClean="0">
              <a:solidFill>
                <a:schemeClr val="accent1"/>
              </a:solidFill>
              <a:latin typeface="Calibri"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4950BA99-1705-406D-B7FE-170491FFAF67}" type="slidenum">
              <a:rPr lang="it-IT"/>
              <a:pPr>
                <a:defRPr/>
              </a:pPr>
              <a:t>32</a:t>
            </a:fld>
            <a:endParaRPr lang="it-IT"/>
          </a:p>
        </p:txBody>
      </p:sp>
      <p:sp>
        <p:nvSpPr>
          <p:cNvPr id="46085" name="Rettangolo 6"/>
          <p:cNvSpPr>
            <a:spLocks noChangeArrowheads="1"/>
          </p:cNvSpPr>
          <p:nvPr/>
        </p:nvSpPr>
        <p:spPr bwMode="auto">
          <a:xfrm>
            <a:off x="827088" y="1700213"/>
            <a:ext cx="6697662" cy="4635500"/>
          </a:xfrm>
          <a:prstGeom prst="rect">
            <a:avLst/>
          </a:prstGeom>
          <a:noFill/>
          <a:ln w="9525">
            <a:noFill/>
            <a:miter lim="800000"/>
            <a:headEnd/>
            <a:tailEnd/>
          </a:ln>
        </p:spPr>
        <p:txBody>
          <a:bodyPr>
            <a:spAutoFit/>
          </a:bodyPr>
          <a:lstStyle/>
          <a:p>
            <a:pPr algn="just">
              <a:lnSpc>
                <a:spcPct val="90000"/>
              </a:lnSpc>
            </a:pPr>
            <a:r>
              <a:rPr lang="it-IT" altLang="it-IT" sz="2800">
                <a:latin typeface="Calibri" pitchFamily="34" charset="0"/>
                <a:ea typeface="ＭＳ Ｐゴシック"/>
                <a:cs typeface="ＭＳ Ｐゴシック"/>
              </a:rPr>
              <a:t>Funzionalità di base (memoria, percezione uditiva, percezione visiva, linguaggio)</a:t>
            </a:r>
          </a:p>
          <a:p>
            <a:pPr algn="just">
              <a:lnSpc>
                <a:spcPct val="90000"/>
              </a:lnSpc>
            </a:pPr>
            <a:r>
              <a:rPr lang="it-IT" altLang="it-IT" sz="2800">
                <a:latin typeface="Calibri" pitchFamily="34" charset="0"/>
                <a:ea typeface="ＭＳ Ｐゴシック"/>
                <a:cs typeface="ＭＳ Ｐゴシック"/>
              </a:rPr>
              <a:t>Abilità specifiche implicate nell’apprendimento della lettura:</a:t>
            </a:r>
          </a:p>
          <a:p>
            <a:pPr algn="just">
              <a:lnSpc>
                <a:spcPct val="90000"/>
              </a:lnSpc>
              <a:buFont typeface="Wingdings" pitchFamily="2" charset="2"/>
              <a:buChar char="Ø"/>
            </a:pPr>
            <a:r>
              <a:rPr lang="it-IT" altLang="it-IT" sz="2800">
                <a:latin typeface="Calibri" pitchFamily="34" charset="0"/>
                <a:ea typeface="ＭＳ Ｐゴシック"/>
                <a:cs typeface="ＭＳ Ｐゴシック"/>
              </a:rPr>
              <a:t>Analisi visiva</a:t>
            </a:r>
          </a:p>
          <a:p>
            <a:pPr algn="just">
              <a:lnSpc>
                <a:spcPct val="90000"/>
              </a:lnSpc>
              <a:buFont typeface="Wingdings" pitchFamily="2" charset="2"/>
              <a:buChar char="Ø"/>
            </a:pPr>
            <a:r>
              <a:rPr lang="it-IT" altLang="it-IT" sz="2800">
                <a:latin typeface="Calibri" pitchFamily="34" charset="0"/>
                <a:ea typeface="ＭＳ Ｐゴシック"/>
                <a:cs typeface="ＭＳ Ｐゴシック"/>
              </a:rPr>
              <a:t>Discriminazione visiva</a:t>
            </a:r>
          </a:p>
          <a:p>
            <a:pPr algn="just">
              <a:lnSpc>
                <a:spcPct val="90000"/>
              </a:lnSpc>
              <a:buFont typeface="Wingdings" pitchFamily="2" charset="2"/>
              <a:buChar char="Ø"/>
            </a:pPr>
            <a:r>
              <a:rPr lang="it-IT" altLang="it-IT" sz="2800">
                <a:latin typeface="Calibri" pitchFamily="34" charset="0"/>
                <a:ea typeface="ＭＳ Ｐゴシック"/>
                <a:cs typeface="ＭＳ Ｐゴシック"/>
              </a:rPr>
              <a:t>Discriminazione uditiva</a:t>
            </a:r>
          </a:p>
          <a:p>
            <a:pPr algn="just">
              <a:lnSpc>
                <a:spcPct val="90000"/>
              </a:lnSpc>
              <a:buFont typeface="Wingdings" pitchFamily="2" charset="2"/>
              <a:buChar char="Ø"/>
            </a:pPr>
            <a:r>
              <a:rPr lang="it-IT" altLang="it-IT" sz="2800">
                <a:latin typeface="Calibri" pitchFamily="34" charset="0"/>
                <a:ea typeface="ＭＳ Ｐゴシック"/>
                <a:cs typeface="ＭＳ Ｐゴシック"/>
              </a:rPr>
              <a:t>Percezione dell’ordine temporale </a:t>
            </a:r>
          </a:p>
          <a:p>
            <a:pPr algn="just">
              <a:lnSpc>
                <a:spcPct val="90000"/>
              </a:lnSpc>
              <a:buFont typeface="Wingdings" pitchFamily="2" charset="2"/>
              <a:buChar char="Ø"/>
            </a:pPr>
            <a:r>
              <a:rPr lang="it-IT" altLang="it-IT" sz="2800">
                <a:latin typeface="Calibri" pitchFamily="34" charset="0"/>
                <a:ea typeface="ＭＳ Ｐゴシック"/>
                <a:cs typeface="ＭＳ Ｐゴシック"/>
              </a:rPr>
              <a:t>Sintesi visiva</a:t>
            </a:r>
          </a:p>
          <a:p>
            <a:pPr algn="just">
              <a:lnSpc>
                <a:spcPct val="90000"/>
              </a:lnSpc>
              <a:buFont typeface="Wingdings" pitchFamily="2" charset="2"/>
              <a:buChar char="Ø"/>
            </a:pPr>
            <a:r>
              <a:rPr lang="it-IT" altLang="it-IT" sz="2800">
                <a:latin typeface="Calibri" pitchFamily="34" charset="0"/>
                <a:ea typeface="ＭＳ Ｐゴシック"/>
                <a:cs typeface="ＭＳ Ｐゴシック"/>
              </a:rPr>
              <a:t>Sintesi uditiva</a:t>
            </a:r>
          </a:p>
          <a:p>
            <a:pPr algn="just">
              <a:lnSpc>
                <a:spcPct val="90000"/>
              </a:lnSpc>
              <a:buFont typeface="Wingdings" pitchFamily="2" charset="2"/>
              <a:buChar char="Ø"/>
            </a:pPr>
            <a:r>
              <a:rPr lang="it-IT" altLang="it-IT" sz="2800">
                <a:latin typeface="Calibri" pitchFamily="34" charset="0"/>
                <a:ea typeface="ＭＳ Ｐゴシック"/>
                <a:cs typeface="ＭＳ Ｐゴシック"/>
              </a:rPr>
              <a:t>Corrispondenza grafema-fonema</a:t>
            </a:r>
          </a:p>
          <a:p>
            <a:endParaRPr lang="it-IT">
              <a:latin typeface="Verdan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07599547-BB60-453C-8F56-51E5E3D57BB1}" type="slidenum">
              <a:rPr lang="it-IT"/>
              <a:pPr>
                <a:defRPr/>
              </a:pPr>
              <a:t>33</a:t>
            </a:fld>
            <a:endParaRPr lang="it-IT"/>
          </a:p>
        </p:txBody>
      </p:sp>
      <p:sp>
        <p:nvSpPr>
          <p:cNvPr id="47109" name="Rettangolo 6"/>
          <p:cNvSpPr>
            <a:spLocks noChangeArrowheads="1"/>
          </p:cNvSpPr>
          <p:nvPr/>
        </p:nvSpPr>
        <p:spPr bwMode="auto">
          <a:xfrm>
            <a:off x="395288" y="404813"/>
            <a:ext cx="8137525" cy="5410200"/>
          </a:xfrm>
          <a:prstGeom prst="rect">
            <a:avLst/>
          </a:prstGeom>
          <a:noFill/>
          <a:ln w="9525">
            <a:noFill/>
            <a:miter lim="800000"/>
            <a:headEnd/>
            <a:tailEnd/>
          </a:ln>
        </p:spPr>
        <p:txBody>
          <a:bodyPr>
            <a:spAutoFit/>
          </a:bodyPr>
          <a:lstStyle/>
          <a:p>
            <a:pPr algn="just">
              <a:lnSpc>
                <a:spcPct val="90000"/>
              </a:lnSpc>
            </a:pPr>
            <a:r>
              <a:rPr lang="it-IT" altLang="it-IT" sz="2800">
                <a:latin typeface="Calibri" pitchFamily="34" charset="0"/>
                <a:ea typeface="ＭＳ Ｐゴシック"/>
                <a:cs typeface="ＭＳ Ｐゴシック"/>
              </a:rPr>
              <a:t>Analisi visiva: capacità di riconoscere e tracciare segni grafici elementari</a:t>
            </a:r>
          </a:p>
          <a:p>
            <a:pPr algn="just">
              <a:lnSpc>
                <a:spcPct val="90000"/>
              </a:lnSpc>
            </a:pPr>
            <a:r>
              <a:rPr lang="it-IT" altLang="it-IT" sz="2800">
                <a:latin typeface="Calibri" pitchFamily="34" charset="0"/>
                <a:ea typeface="ＭＳ Ｐゴシック"/>
                <a:cs typeface="ＭＳ Ｐゴシック"/>
              </a:rPr>
              <a:t>Discriminazione visiva: capacità di distinguere un segno grafico dall’altro (es: p/b, q/p)</a:t>
            </a:r>
          </a:p>
          <a:p>
            <a:pPr algn="just">
              <a:lnSpc>
                <a:spcPct val="90000"/>
              </a:lnSpc>
            </a:pPr>
            <a:r>
              <a:rPr lang="it-IT" altLang="it-IT" sz="2800">
                <a:latin typeface="Calibri" pitchFamily="34" charset="0"/>
                <a:ea typeface="ＭＳ Ｐゴシック"/>
                <a:cs typeface="ＭＳ Ｐゴシック"/>
              </a:rPr>
              <a:t>Discriminazione uditiva: capacità di riconoscere i suoni, prima sillabici, poi fonemici</a:t>
            </a:r>
          </a:p>
          <a:p>
            <a:pPr algn="just">
              <a:lnSpc>
                <a:spcPct val="90000"/>
              </a:lnSpc>
            </a:pPr>
            <a:r>
              <a:rPr lang="it-IT" altLang="it-IT" sz="2800">
                <a:latin typeface="Calibri" pitchFamily="34" charset="0"/>
                <a:ea typeface="ＭＳ Ｐゴシック"/>
                <a:cs typeface="ＭＳ Ｐゴシック"/>
              </a:rPr>
              <a:t>Ordine temporale: capacità di conservare le lettere nello spazio senza anteporle o invertirle</a:t>
            </a:r>
          </a:p>
          <a:p>
            <a:pPr algn="just">
              <a:lnSpc>
                <a:spcPct val="90000"/>
              </a:lnSpc>
            </a:pPr>
            <a:r>
              <a:rPr lang="it-IT" altLang="it-IT" sz="2800">
                <a:latin typeface="Calibri" pitchFamily="34" charset="0"/>
                <a:ea typeface="ＭＳ Ｐゴシック"/>
                <a:cs typeface="ＭＳ Ｐゴシック"/>
              </a:rPr>
              <a:t>Sintesi visiva: capacità di unire grafemi</a:t>
            </a:r>
          </a:p>
          <a:p>
            <a:pPr algn="just">
              <a:lnSpc>
                <a:spcPct val="90000"/>
              </a:lnSpc>
            </a:pPr>
            <a:r>
              <a:rPr lang="it-IT" altLang="it-IT" sz="2800">
                <a:latin typeface="Calibri" pitchFamily="34" charset="0"/>
                <a:ea typeface="ＭＳ Ｐゴシック"/>
                <a:cs typeface="ＭＳ Ｐゴシック"/>
              </a:rPr>
              <a:t>Sintesi uditiva: capacità di fondere suoni</a:t>
            </a:r>
          </a:p>
          <a:p>
            <a:pPr algn="just">
              <a:lnSpc>
                <a:spcPct val="90000"/>
              </a:lnSpc>
            </a:pPr>
            <a:r>
              <a:rPr lang="it-IT" altLang="it-IT" sz="2800">
                <a:latin typeface="Calibri" pitchFamily="34" charset="0"/>
                <a:ea typeface="ＭＳ Ｐゴシック"/>
                <a:cs typeface="ＭＳ Ｐゴシック"/>
              </a:rPr>
              <a:t>Corrispondenza grafema-fonema: capacità di associare il segno al suono, fino a sequenze di grafemi ai corrispondenti fonemi</a:t>
            </a:r>
          </a:p>
          <a:p>
            <a:pPr algn="just"/>
            <a:endParaRPr lang="it-IT">
              <a:latin typeface="Verdan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lnSpcReduction="10000"/>
          </a:bodyPr>
          <a:lstStyle/>
          <a:p>
            <a:pPr marL="265176" indent="-265176" algn="just" fontAlgn="auto">
              <a:spcAft>
                <a:spcPts val="0"/>
              </a:spcAft>
              <a:buFont typeface="Wingdings 2"/>
              <a:buChar char=""/>
              <a:defRPr/>
            </a:pPr>
            <a:r>
              <a:rPr lang="it-IT" sz="3200" b="1" dirty="0" smtClean="0">
                <a:solidFill>
                  <a:schemeClr val="accent1"/>
                </a:solidFill>
                <a:latin typeface="Calibri" panose="020F0502020204030204" pitchFamily="34" charset="0"/>
              </a:rPr>
              <a:t>PROVA DI SEMICERCHI (ANALISI VISIVA AV1 serie A e B)</a:t>
            </a:r>
          </a:p>
          <a:p>
            <a:pPr marL="0" indent="0" algn="just" fontAlgn="auto">
              <a:spcAft>
                <a:spcPts val="0"/>
              </a:spcAft>
              <a:buFont typeface="Wingdings 2"/>
              <a:buNone/>
              <a:defRPr/>
            </a:pPr>
            <a:r>
              <a:rPr lang="it-IT" dirty="0" smtClean="0">
                <a:latin typeface="Calibri" panose="020F0502020204030204" pitchFamily="34" charset="0"/>
              </a:rPr>
              <a:t>Prova di memoria visiva di segni orientati in modo diverso. Si può somministrare anche in forma collettiva. Prima della somministrazione è distribuito ad ogni bambino il foglio di risposta suddiviso in tre colonne di 10 caselle ciascuno, le caselle di sinistra sono destinate alla riproduzione delle serie, mostrare una ad una le figure da riprodurre coprendo le altre.  Non ci sono limiti di tempo</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72BA86D0-0950-4C65-AA77-61998D6EB4BB}" type="slidenum">
              <a:rPr lang="it-IT"/>
              <a:pPr>
                <a:defRPr/>
              </a:pPr>
              <a:t>34</a:t>
            </a:fld>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a:bodyPr>
          <a:lstStyle/>
          <a:p>
            <a:pPr marL="265176" indent="-265176" algn="ctr" fontAlgn="auto">
              <a:spcAft>
                <a:spcPts val="0"/>
              </a:spcAft>
              <a:buFont typeface="Wingdings 2"/>
              <a:buChar char=""/>
              <a:defRPr/>
            </a:pPr>
            <a:r>
              <a:rPr lang="it-IT" b="1" dirty="0" smtClean="0">
                <a:solidFill>
                  <a:schemeClr val="accent1"/>
                </a:solidFill>
                <a:latin typeface="Calibri" panose="020F0502020204030204" pitchFamily="34" charset="0"/>
              </a:rPr>
              <a:t>RICONOSCIMENTO DI LETTERE (ANALISI VISIVA)</a:t>
            </a:r>
          </a:p>
          <a:p>
            <a:pPr marL="0" indent="0" algn="just" fontAlgn="auto">
              <a:spcAft>
                <a:spcPts val="0"/>
              </a:spcAft>
              <a:buFont typeface="Wingdings 2"/>
              <a:buNone/>
              <a:defRPr/>
            </a:pPr>
            <a:r>
              <a:rPr lang="it-IT" dirty="0" smtClean="0">
                <a:latin typeface="Calibri" panose="020F0502020204030204" pitchFamily="34" charset="0"/>
              </a:rPr>
              <a:t>Questa prova è destinata all’esame della capacità di analisi e discriminazione visiva e di orientamento spaziale. La presenza di molte alternative scorrette (</a:t>
            </a:r>
            <a:r>
              <a:rPr lang="it-IT" dirty="0" err="1" smtClean="0">
                <a:latin typeface="Calibri" panose="020F0502020204030204" pitchFamily="34" charset="0"/>
              </a:rPr>
              <a:t>distrattori</a:t>
            </a:r>
            <a:r>
              <a:rPr lang="it-IT" dirty="0" smtClean="0">
                <a:latin typeface="Calibri" panose="020F0502020204030204" pitchFamily="34" charset="0"/>
              </a:rPr>
              <a:t>) rappresentate da rotazioni della figura fa sì che sull’insuccesso alla prova incidano soprattutto le difficoltà di orientamento. Non ci sono limiti di tempo</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920B406C-8D17-4976-99D2-71CD09A53AE1}" type="slidenum">
              <a:rPr lang="it-IT"/>
              <a:pPr>
                <a:defRPr/>
              </a:pPr>
              <a:t>35</a:t>
            </a:fld>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fontScale="77500" lnSpcReduction="20000"/>
          </a:bodyPr>
          <a:lstStyle/>
          <a:p>
            <a:pPr marL="265176" indent="-265176" algn="just" fontAlgn="auto">
              <a:spcAft>
                <a:spcPts val="0"/>
              </a:spcAft>
              <a:buFont typeface="Wingdings 2"/>
              <a:buChar char=""/>
              <a:defRPr/>
            </a:pPr>
            <a:r>
              <a:rPr lang="it-IT" sz="3200" b="1" dirty="0" smtClean="0">
                <a:solidFill>
                  <a:schemeClr val="accent1"/>
                </a:solidFill>
                <a:latin typeface="Calibri" panose="020F0502020204030204" pitchFamily="34" charset="0"/>
              </a:rPr>
              <a:t>LAVORO SERIALE DA SINISTRA A DESTRA</a:t>
            </a:r>
          </a:p>
          <a:p>
            <a:pPr marL="0" indent="0" algn="just" fontAlgn="auto">
              <a:spcAft>
                <a:spcPts val="0"/>
              </a:spcAft>
              <a:buFont typeface="Wingdings 2"/>
              <a:buNone/>
              <a:defRPr/>
            </a:pPr>
            <a:r>
              <a:rPr lang="it-IT" sz="3200" dirty="0" smtClean="0">
                <a:solidFill>
                  <a:schemeClr val="accent1"/>
                </a:solidFill>
                <a:latin typeface="Calibri" panose="020F0502020204030204" pitchFamily="34" charset="0"/>
              </a:rPr>
              <a:t>Denominazione di oggetti: </a:t>
            </a:r>
            <a:r>
              <a:rPr lang="it-IT" sz="3200" dirty="0" smtClean="0">
                <a:latin typeface="Calibri" panose="020F0502020204030204" pitchFamily="34" charset="0"/>
              </a:rPr>
              <a:t>al bambino viene richiesto di denominare gli oggetti da sinistra a destra e dall’alto in basso.</a:t>
            </a:r>
          </a:p>
          <a:p>
            <a:pPr marL="0" indent="0" algn="just" fontAlgn="auto">
              <a:spcAft>
                <a:spcPts val="0"/>
              </a:spcAft>
              <a:buFont typeface="Wingdings 2"/>
              <a:buNone/>
              <a:defRPr/>
            </a:pPr>
            <a:r>
              <a:rPr lang="it-IT" sz="3200" dirty="0" smtClean="0">
                <a:solidFill>
                  <a:schemeClr val="accent1"/>
                </a:solidFill>
                <a:latin typeface="Calibri" panose="020F0502020204030204" pitchFamily="34" charset="0"/>
              </a:rPr>
              <a:t>Denominazione di oggetti seminascosti</a:t>
            </a:r>
            <a:r>
              <a:rPr lang="it-IT" sz="3200" dirty="0" smtClean="0">
                <a:latin typeface="Calibri" panose="020F0502020204030204" pitchFamily="34" charset="0"/>
              </a:rPr>
              <a:t>: ci consente di evidenziare, attraverso le omissioni, l’iter dei movimenti oculari e la velocità di spostamento.</a:t>
            </a:r>
          </a:p>
          <a:p>
            <a:pPr marL="0" indent="0" algn="just" fontAlgn="auto">
              <a:spcAft>
                <a:spcPts val="0"/>
              </a:spcAft>
              <a:buFont typeface="Wingdings 2"/>
              <a:buNone/>
              <a:defRPr/>
            </a:pPr>
            <a:r>
              <a:rPr lang="it-IT" sz="3200" dirty="0" smtClean="0">
                <a:solidFill>
                  <a:schemeClr val="accent1"/>
                </a:solidFill>
                <a:latin typeface="Calibri" panose="020F0502020204030204" pitchFamily="34" charset="0"/>
              </a:rPr>
              <a:t>Fissazione: </a:t>
            </a:r>
            <a:r>
              <a:rPr lang="it-IT" sz="3200" dirty="0" smtClean="0">
                <a:latin typeface="Calibri" panose="020F0502020204030204" pitchFamily="34" charset="0"/>
              </a:rPr>
              <a:t>al bambino viene  chiesto di nominare gli oggetti posti sotto il puntino, consente di verificare la capacità di fissazione del bambino e la capacità </a:t>
            </a:r>
            <a:r>
              <a:rPr lang="it-IT" sz="3200" dirty="0" err="1" smtClean="0">
                <a:latin typeface="Calibri" panose="020F0502020204030204" pitchFamily="34" charset="0"/>
              </a:rPr>
              <a:t>visuo</a:t>
            </a:r>
            <a:r>
              <a:rPr lang="it-IT" sz="3200" dirty="0" smtClean="0">
                <a:latin typeface="Calibri" panose="020F0502020204030204" pitchFamily="34" charset="0"/>
              </a:rPr>
              <a:t>-percettiva di individuare una figura dal contesto sfondo in cui è parzialmente occultata. Si rileva il tempo </a:t>
            </a:r>
            <a:r>
              <a:rPr lang="it-IT" sz="3200" dirty="0" err="1" smtClean="0">
                <a:latin typeface="Calibri" panose="020F0502020204030204" pitchFamily="34" charset="0"/>
              </a:rPr>
              <a:t>impegato</a:t>
            </a:r>
            <a:endParaRPr lang="it-IT" sz="3200" dirty="0" smtClean="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0BA05F65-DC66-443D-8282-C27BCDCCE5F0}" type="slidenum">
              <a:rPr lang="it-IT"/>
              <a:pPr>
                <a:defRPr/>
              </a:pPr>
              <a:t>36</a:t>
            </a:fld>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lnSpcReduction="10000"/>
          </a:bodyPr>
          <a:lstStyle/>
          <a:p>
            <a:pPr marL="265176" indent="-265176" algn="just" fontAlgn="auto">
              <a:spcAft>
                <a:spcPts val="0"/>
              </a:spcAft>
              <a:buFont typeface="Wingdings 2"/>
              <a:buChar char=""/>
              <a:defRPr/>
            </a:pPr>
            <a:r>
              <a:rPr lang="it-IT" sz="3200" b="1" dirty="0" smtClean="0">
                <a:solidFill>
                  <a:schemeClr val="accent1"/>
                </a:solidFill>
                <a:latin typeface="Calibri" panose="020F0502020204030204" pitchFamily="34" charset="0"/>
              </a:rPr>
              <a:t>RICERCA DI DUE LETTERE</a:t>
            </a:r>
          </a:p>
          <a:p>
            <a:pPr marL="0" indent="0" algn="just" fontAlgn="auto">
              <a:spcAft>
                <a:spcPts val="0"/>
              </a:spcAft>
              <a:buFont typeface="Wingdings 2"/>
              <a:buNone/>
              <a:defRPr/>
            </a:pPr>
            <a:r>
              <a:rPr lang="it-IT" sz="3200" dirty="0" smtClean="0">
                <a:latin typeface="Calibri" panose="020F0502020204030204" pitchFamily="34" charset="0"/>
              </a:rPr>
              <a:t>Al bambino viene richiesto di ricercare contemporaneamente due grafemi maiuscoli da una lista di lettere alfabetiche. Impiega la capacità di discriminazione ricerca visiva e di procedere da sinistra a destra, che una capacità di rendere operativa la memoria  a breve termine, entrambi fondamentali per l’apprendimento della lettura e della scrittura</a:t>
            </a:r>
            <a:endParaRPr lang="it-IT" sz="3200"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85529FD6-6787-4284-9D99-886A9C11DAE9}" type="slidenum">
              <a:rPr lang="it-IT"/>
              <a:pPr>
                <a:defRPr/>
              </a:pPr>
              <a:t>37</a:t>
            </a:fld>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lnSpcReduction="10000"/>
          </a:bodyPr>
          <a:lstStyle/>
          <a:p>
            <a:pPr marL="265176" indent="-265176" fontAlgn="auto">
              <a:spcAft>
                <a:spcPts val="0"/>
              </a:spcAft>
              <a:buFont typeface="Wingdings 2"/>
              <a:buChar char=""/>
              <a:defRPr/>
            </a:pPr>
            <a:r>
              <a:rPr lang="it-IT" sz="3200" b="1" dirty="0" smtClean="0">
                <a:solidFill>
                  <a:schemeClr val="accent1"/>
                </a:solidFill>
                <a:latin typeface="Calibri" panose="020F0502020204030204" pitchFamily="34" charset="0"/>
              </a:rPr>
              <a:t>RICERCA DI SEQUENZE DI LETTERE (LAVORO SERIALE DA SINISTRA A DESTRA)</a:t>
            </a:r>
          </a:p>
          <a:p>
            <a:pPr marL="0" indent="0" algn="just" fontAlgn="auto">
              <a:spcAft>
                <a:spcPts val="0"/>
              </a:spcAft>
              <a:buFont typeface="Wingdings 2"/>
              <a:buNone/>
              <a:defRPr/>
            </a:pPr>
            <a:r>
              <a:rPr lang="it-IT" dirty="0" smtClean="0">
                <a:latin typeface="Calibri" panose="020F0502020204030204" pitchFamily="34" charset="0"/>
              </a:rPr>
              <a:t>La prova può essere anche collettiva</a:t>
            </a:r>
          </a:p>
          <a:p>
            <a:pPr marL="265176" indent="-265176" algn="just" fontAlgn="auto">
              <a:spcAft>
                <a:spcPts val="0"/>
              </a:spcAft>
              <a:buFont typeface="Wingdings 2"/>
              <a:buChar char=""/>
              <a:defRPr/>
            </a:pPr>
            <a:r>
              <a:rPr lang="it-IT" b="1" dirty="0" smtClean="0">
                <a:solidFill>
                  <a:schemeClr val="accent1"/>
                </a:solidFill>
                <a:latin typeface="Calibri" panose="020F0502020204030204" pitchFamily="34" charset="0"/>
              </a:rPr>
              <a:t>RIPETIZIONE DI PAROLE SENZA SENSO (DISCRIMINAZIONE </a:t>
            </a:r>
            <a:r>
              <a:rPr lang="it-IT" b="1" dirty="0">
                <a:solidFill>
                  <a:schemeClr val="accent1"/>
                </a:solidFill>
                <a:latin typeface="Calibri" panose="020F0502020204030204" pitchFamily="34" charset="0"/>
              </a:rPr>
              <a:t>UDITIVA E </a:t>
            </a:r>
            <a:r>
              <a:rPr lang="it-IT" b="1" dirty="0" smtClean="0">
                <a:solidFill>
                  <a:schemeClr val="accent1"/>
                </a:solidFill>
                <a:latin typeface="Calibri" panose="020F0502020204030204" pitchFamily="34" charset="0"/>
              </a:rPr>
              <a:t>RITMO)</a:t>
            </a:r>
          </a:p>
          <a:p>
            <a:pPr marL="0" indent="0" algn="just" fontAlgn="auto">
              <a:spcAft>
                <a:spcPts val="0"/>
              </a:spcAft>
              <a:buFont typeface="Wingdings 2"/>
              <a:buNone/>
              <a:defRPr/>
            </a:pPr>
            <a:r>
              <a:rPr lang="it-IT" dirty="0" smtClean="0">
                <a:latin typeface="Calibri" panose="020F0502020204030204" pitchFamily="34" charset="0"/>
              </a:rPr>
              <a:t>La prova impegna la capacità di discriminazione fonemica e la memoria immediata di fonemi e parole prive di senso, abilità di base necessaria per la manipolazione del linguaggio.</a:t>
            </a:r>
            <a:endParaRPr lang="it-IT" dirty="0">
              <a:latin typeface="Calibri" panose="020F0502020204030204" pitchFamily="34" charset="0"/>
            </a:endParaRPr>
          </a:p>
          <a:p>
            <a:pPr marL="265176" indent="-265176" algn="ctr" fontAlgn="auto">
              <a:spcAft>
                <a:spcPts val="0"/>
              </a:spcAft>
              <a:buFont typeface="Wingdings 2"/>
              <a:buChar char=""/>
              <a:defRPr/>
            </a:pPr>
            <a:endParaRPr lang="it-IT" b="1" dirty="0" smtClean="0">
              <a:solidFill>
                <a:schemeClr val="accent1"/>
              </a:solidFill>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9AE1BC56-FBD1-4412-8C1A-77600758D375}" type="slidenum">
              <a:rPr lang="it-IT"/>
              <a:pPr>
                <a:defRPr/>
              </a:pPr>
              <a:t>38</a:t>
            </a:fld>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a:bodyPr>
          <a:lstStyle/>
          <a:p>
            <a:pPr marL="265176" indent="-265176" algn="just" fontAlgn="auto">
              <a:spcAft>
                <a:spcPts val="0"/>
              </a:spcAft>
              <a:buFont typeface="Wingdings 2"/>
              <a:buChar char=""/>
              <a:defRPr/>
            </a:pPr>
            <a:r>
              <a:rPr lang="it-IT" sz="3200" b="1" dirty="0" smtClean="0">
                <a:solidFill>
                  <a:schemeClr val="accent1"/>
                </a:solidFill>
                <a:latin typeface="Calibri" panose="020F0502020204030204" pitchFamily="34" charset="0"/>
              </a:rPr>
              <a:t>PROVA DI ANALISI E SEGMENTAZIONE FONEMICA (DISCRIMINAZIONE UDITIVA E RITMO)</a:t>
            </a:r>
          </a:p>
          <a:p>
            <a:pPr marL="0" indent="0" algn="just" fontAlgn="auto">
              <a:spcAft>
                <a:spcPts val="0"/>
              </a:spcAft>
              <a:buFont typeface="Wingdings 2"/>
              <a:buNone/>
              <a:defRPr/>
            </a:pPr>
            <a:r>
              <a:rPr lang="it-IT" dirty="0" smtClean="0">
                <a:latin typeface="Calibri" panose="020F0502020204030204" pitchFamily="34" charset="0"/>
              </a:rPr>
              <a:t>-Identificazione ultimo fonema di parole</a:t>
            </a:r>
          </a:p>
          <a:p>
            <a:pPr marL="0" indent="0" algn="just" fontAlgn="auto">
              <a:spcAft>
                <a:spcPts val="0"/>
              </a:spcAft>
              <a:buFont typeface="Wingdings 2"/>
              <a:buNone/>
              <a:defRPr/>
            </a:pPr>
            <a:r>
              <a:rPr lang="it-IT" dirty="0" smtClean="0">
                <a:latin typeface="Calibri" panose="020F0502020204030204" pitchFamily="34" charset="0"/>
              </a:rPr>
              <a:t>-identificazione primo fonema di parole</a:t>
            </a:r>
          </a:p>
          <a:p>
            <a:pPr marL="0" indent="0" algn="just" fontAlgn="auto">
              <a:spcAft>
                <a:spcPts val="0"/>
              </a:spcAft>
              <a:buFont typeface="Wingdings 2"/>
              <a:buNone/>
              <a:defRPr/>
            </a:pPr>
            <a:r>
              <a:rPr lang="it-IT" dirty="0" smtClean="0">
                <a:latin typeface="Calibri" panose="020F0502020204030204" pitchFamily="34" charset="0"/>
              </a:rPr>
              <a:t>-segmentazione fonetica</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13066ACB-9517-432A-B8D8-D6E3AA92F005}" type="slidenum">
              <a:rPr lang="it-IT"/>
              <a:pPr>
                <a:defRPr/>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187825"/>
          </a:xfrm>
        </p:spPr>
        <p:txBody>
          <a:bodyPr>
            <a:normAutofit fontScale="92500" lnSpcReduction="10000"/>
          </a:bodyPr>
          <a:lstStyle/>
          <a:p>
            <a:pPr marL="265176" indent="-265176" fontAlgn="auto">
              <a:spcAft>
                <a:spcPts val="0"/>
              </a:spcAft>
              <a:buFont typeface="Wingdings 2"/>
              <a:buChar char=""/>
              <a:defRPr/>
            </a:pPr>
            <a:endParaRPr lang="it-IT" dirty="0" smtClean="0">
              <a:latin typeface="Calibri" panose="020F0502020204030204" pitchFamily="34" charset="0"/>
            </a:endParaRPr>
          </a:p>
          <a:p>
            <a:pPr marL="265176" indent="-265176" algn="just" fontAlgn="auto">
              <a:spcAft>
                <a:spcPts val="0"/>
              </a:spcAft>
              <a:buFont typeface="Wingdings 2"/>
              <a:buChar char=""/>
              <a:defRPr/>
            </a:pPr>
            <a:r>
              <a:rPr lang="it-IT" dirty="0">
                <a:latin typeface="Calibri" panose="020F0502020204030204" pitchFamily="34" charset="0"/>
              </a:rPr>
              <a:t>Le  difficoltà  nelle  </a:t>
            </a:r>
            <a:r>
              <a:rPr lang="it-IT" dirty="0">
                <a:solidFill>
                  <a:srgbClr val="FF0000"/>
                </a:solidFill>
                <a:latin typeface="Calibri" panose="020F0502020204030204" pitchFamily="34" charset="0"/>
              </a:rPr>
              <a:t>competenze  comunicativo-linguistiche</a:t>
            </a:r>
            <a:r>
              <a:rPr lang="it-IT" dirty="0">
                <a:latin typeface="Calibri" panose="020F0502020204030204" pitchFamily="34" charset="0"/>
              </a:rPr>
              <a:t>,  </a:t>
            </a:r>
            <a:r>
              <a:rPr lang="it-IT" dirty="0">
                <a:solidFill>
                  <a:srgbClr val="FF0000"/>
                </a:solidFill>
                <a:latin typeface="Calibri" panose="020F0502020204030204" pitchFamily="34" charset="0"/>
              </a:rPr>
              <a:t>motorio-prassiche,  uditive  e  </a:t>
            </a:r>
            <a:r>
              <a:rPr lang="it-IT" dirty="0" err="1">
                <a:solidFill>
                  <a:srgbClr val="FF0000"/>
                </a:solidFill>
                <a:latin typeface="Calibri" panose="020F0502020204030204" pitchFamily="34" charset="0"/>
              </a:rPr>
              <a:t>visuospaziali</a:t>
            </a:r>
            <a:r>
              <a:rPr lang="it-IT" dirty="0">
                <a:solidFill>
                  <a:srgbClr val="FF0000"/>
                </a:solidFill>
                <a:latin typeface="Calibri" panose="020F0502020204030204" pitchFamily="34" charset="0"/>
              </a:rPr>
              <a:t>  </a:t>
            </a:r>
            <a:r>
              <a:rPr lang="it-IT" b="1" dirty="0">
                <a:latin typeface="Calibri" panose="020F0502020204030204" pitchFamily="34" charset="0"/>
              </a:rPr>
              <a:t>in  età  prescolare  </a:t>
            </a:r>
            <a:r>
              <a:rPr lang="it-IT" dirty="0">
                <a:latin typeface="Calibri" panose="020F0502020204030204" pitchFamily="34" charset="0"/>
              </a:rPr>
              <a:t>sono  possibili </a:t>
            </a:r>
            <a:r>
              <a:rPr lang="it-IT" dirty="0" smtClean="0">
                <a:latin typeface="Calibri" panose="020F0502020204030204" pitchFamily="34" charset="0"/>
              </a:rPr>
              <a:t>indicatori precoci di difficoltà di apprendimento.</a:t>
            </a:r>
            <a:endParaRPr lang="it-IT" dirty="0"/>
          </a:p>
          <a:p>
            <a:pPr marL="265176" indent="-265176" algn="just" fontAlgn="auto">
              <a:spcAft>
                <a:spcPts val="0"/>
              </a:spcAft>
              <a:buFont typeface="Wingdings 2"/>
              <a:buChar char=""/>
              <a:defRPr/>
            </a:pPr>
            <a:endParaRPr lang="it-IT" dirty="0">
              <a:latin typeface="Calibri" panose="020F0502020204030204" pitchFamily="34" charset="0"/>
            </a:endParaRPr>
          </a:p>
          <a:p>
            <a:pPr marL="265176" indent="-265176" algn="just" fontAlgn="auto">
              <a:spcAft>
                <a:spcPts val="0"/>
              </a:spcAft>
              <a:buFont typeface="Wingdings 2"/>
              <a:buChar char=""/>
              <a:defRPr/>
            </a:pPr>
            <a:r>
              <a:rPr lang="it-IT" dirty="0" smtClean="0">
                <a:latin typeface="Calibri" panose="020F0502020204030204" pitchFamily="34" charset="0"/>
              </a:rPr>
              <a:t>Tali </a:t>
            </a:r>
            <a:r>
              <a:rPr lang="it-IT" dirty="0">
                <a:latin typeface="Calibri" panose="020F0502020204030204" pitchFamily="34" charset="0"/>
              </a:rPr>
              <a:t>difficoltà  </a:t>
            </a:r>
            <a:r>
              <a:rPr lang="it-IT" u="sng" dirty="0">
                <a:latin typeface="Calibri" panose="020F0502020204030204" pitchFamily="34" charset="0"/>
              </a:rPr>
              <a:t>devono  essere  rilevate  </a:t>
            </a:r>
            <a:r>
              <a:rPr lang="it-IT" dirty="0">
                <a:latin typeface="Calibri" panose="020F0502020204030204" pitchFamily="34" charset="0"/>
              </a:rPr>
              <a:t>dal  pediatra  nel corso  dei  periodici  bilanci  di salute, direttamente o su segnalazione da parte dei genitori e/o degli insegnanti della scuola dell’infanzia e del primo anno della scuola primaria. </a:t>
            </a:r>
          </a:p>
          <a:p>
            <a:pPr marL="265176" indent="-265176"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99DF8865-F1A6-433D-AC34-B09269275C46}" type="slidenum">
              <a:rPr lang="it-IT"/>
              <a:pPr>
                <a:defRPr/>
              </a:pPr>
              <a:t>4</a:t>
            </a:fld>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a:bodyPr>
          <a:lstStyle/>
          <a:p>
            <a:pPr marL="265176" indent="-265176" algn="just" fontAlgn="auto">
              <a:spcAft>
                <a:spcPts val="0"/>
              </a:spcAft>
              <a:buFont typeface="Wingdings 2"/>
              <a:buChar char=""/>
              <a:defRPr/>
            </a:pPr>
            <a:r>
              <a:rPr lang="it-IT" sz="3200" b="1" dirty="0" smtClean="0">
                <a:solidFill>
                  <a:schemeClr val="accent1"/>
                </a:solidFill>
                <a:latin typeface="Calibri" panose="020F0502020204030204" pitchFamily="34" charset="0"/>
              </a:rPr>
              <a:t>FUSIONE DI SILLABE E FONEMI (MEMORIA UDITIVA SEQUENZIALE E FUSIONE UDITIVA)</a:t>
            </a:r>
          </a:p>
          <a:p>
            <a:pPr marL="0" indent="0" algn="just" fontAlgn="auto">
              <a:spcAft>
                <a:spcPts val="0"/>
              </a:spcAft>
              <a:buFont typeface="Wingdings 2"/>
              <a:buNone/>
              <a:defRPr/>
            </a:pPr>
            <a:r>
              <a:rPr lang="it-IT" dirty="0" smtClean="0">
                <a:latin typeface="Calibri" panose="020F0502020204030204" pitchFamily="34" charset="0"/>
              </a:rPr>
              <a:t>Analizza la capacità nel controllo di informazioni conservate nella memoria sensoriale  e nella memoria  a breve termine. Consiste nella percezione di fonemi staccati e nella loro unificazione in modo da formare una parola.</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FFAE6A1C-A601-43A5-A3CC-5EDC6A24A6FB}" type="slidenum">
              <a:rPr lang="it-IT"/>
              <a:pPr>
                <a:defRPr/>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a:bodyPr>
          <a:lstStyle/>
          <a:p>
            <a:pPr marL="265176" indent="-265176" algn="ctr" fontAlgn="auto">
              <a:spcAft>
                <a:spcPts val="0"/>
              </a:spcAft>
              <a:buFont typeface="Wingdings 2"/>
              <a:buChar char=""/>
              <a:defRPr/>
            </a:pPr>
            <a:r>
              <a:rPr lang="it-IT" sz="3600" b="1" dirty="0" smtClean="0">
                <a:solidFill>
                  <a:schemeClr val="accent1"/>
                </a:solidFill>
                <a:latin typeface="Calibri" panose="020F0502020204030204" pitchFamily="34" charset="0"/>
              </a:rPr>
              <a:t>RICERCA DI PAROLA (4 SUBTEST-GLOBALITA’ VISIVA)</a:t>
            </a:r>
          </a:p>
          <a:p>
            <a:pPr marL="0" indent="0" algn="just" fontAlgn="auto">
              <a:spcAft>
                <a:spcPts val="0"/>
              </a:spcAft>
              <a:buFont typeface="Wingdings 2"/>
              <a:buNone/>
              <a:defRPr/>
            </a:pPr>
            <a:r>
              <a:rPr lang="it-IT" dirty="0" smtClean="0">
                <a:latin typeface="Calibri" panose="020F0502020204030204" pitchFamily="34" charset="0"/>
              </a:rPr>
              <a:t>Il primo </a:t>
            </a:r>
            <a:r>
              <a:rPr lang="it-IT" dirty="0" err="1" smtClean="0">
                <a:latin typeface="Calibri" panose="020F0502020204030204" pitchFamily="34" charset="0"/>
              </a:rPr>
              <a:t>subtest</a:t>
            </a:r>
            <a:r>
              <a:rPr lang="it-IT" dirty="0" smtClean="0">
                <a:latin typeface="Calibri" panose="020F0502020204030204" pitchFamily="34" charset="0"/>
              </a:rPr>
              <a:t> richiede di trovare una parola che ha delle caratteristiche inconfondibili per cui risulta facilmente discriminabile, poi la parola target </a:t>
            </a:r>
            <a:r>
              <a:rPr lang="it-IT" dirty="0">
                <a:latin typeface="Calibri" panose="020F0502020204030204" pitchFamily="34" charset="0"/>
              </a:rPr>
              <a:t>d</a:t>
            </a:r>
            <a:r>
              <a:rPr lang="it-IT" dirty="0" smtClean="0">
                <a:latin typeface="Calibri" panose="020F0502020204030204" pitchFamily="34" charset="0"/>
              </a:rPr>
              <a:t>egli altri </a:t>
            </a:r>
            <a:r>
              <a:rPr lang="it-IT" dirty="0" err="1" smtClean="0">
                <a:latin typeface="Calibri" panose="020F0502020204030204" pitchFamily="34" charset="0"/>
              </a:rPr>
              <a:t>subtest</a:t>
            </a:r>
            <a:r>
              <a:rPr lang="it-IT" dirty="0" smtClean="0">
                <a:latin typeface="Calibri" panose="020F0502020204030204" pitchFamily="34" charset="0"/>
              </a:rPr>
              <a:t> si confonde maggiormente.</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BEDF5AA7-8C0F-44D8-A165-2DC0CC1A45E7}" type="slidenum">
              <a:rPr lang="it-IT"/>
              <a:pPr>
                <a:defRPr/>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contenuto 2"/>
          <p:cNvSpPr>
            <a:spLocks noGrp="1"/>
          </p:cNvSpPr>
          <p:nvPr>
            <p:ph idx="1"/>
          </p:nvPr>
        </p:nvSpPr>
        <p:spPr>
          <a:xfrm>
            <a:off x="457200" y="1020763"/>
            <a:ext cx="8229600" cy="5937250"/>
          </a:xfrm>
        </p:spPr>
        <p:txBody>
          <a:bodyPr/>
          <a:lstStyle/>
          <a:p>
            <a:pPr algn="just">
              <a:lnSpc>
                <a:spcPct val="90000"/>
              </a:lnSpc>
            </a:pPr>
            <a:r>
              <a:rPr lang="it-IT" altLang="it-IT" sz="2400" smtClean="0">
                <a:ea typeface="ＭＳ Ｐゴシック"/>
                <a:cs typeface="ＭＳ Ｐゴシック"/>
              </a:rPr>
              <a:t>Analisi visiva: capacità di riconoscere e tracciare segni grafici elementari</a:t>
            </a:r>
          </a:p>
          <a:p>
            <a:pPr algn="just">
              <a:lnSpc>
                <a:spcPct val="90000"/>
              </a:lnSpc>
            </a:pPr>
            <a:r>
              <a:rPr lang="it-IT" altLang="it-IT" sz="2400" smtClean="0">
                <a:ea typeface="ＭＳ Ｐゴシック"/>
                <a:cs typeface="ＭＳ Ｐゴシック"/>
              </a:rPr>
              <a:t>Discriminazione visiva: capacità di distinguere un segno grafico dall’altro (es: p/b, q/p)</a:t>
            </a:r>
          </a:p>
          <a:p>
            <a:pPr algn="just">
              <a:lnSpc>
                <a:spcPct val="90000"/>
              </a:lnSpc>
            </a:pPr>
            <a:r>
              <a:rPr lang="it-IT" altLang="it-IT" sz="2400" smtClean="0">
                <a:ea typeface="ＭＳ Ｐゴシック"/>
                <a:cs typeface="ＭＳ Ｐゴシック"/>
              </a:rPr>
              <a:t>Discriminazione uditiva: capacità di riconoscere i suoni, prima sillabici, poi fonemici</a:t>
            </a:r>
          </a:p>
          <a:p>
            <a:pPr algn="just">
              <a:lnSpc>
                <a:spcPct val="90000"/>
              </a:lnSpc>
            </a:pPr>
            <a:r>
              <a:rPr lang="it-IT" altLang="it-IT" sz="2400" smtClean="0">
                <a:ea typeface="ＭＳ Ｐゴシック"/>
                <a:cs typeface="ＭＳ Ｐゴシック"/>
              </a:rPr>
              <a:t>Ordine temporale: capacità di conservare le lettere nello spazio senza anteporle o invertirle</a:t>
            </a:r>
          </a:p>
          <a:p>
            <a:pPr algn="just">
              <a:lnSpc>
                <a:spcPct val="90000"/>
              </a:lnSpc>
            </a:pPr>
            <a:r>
              <a:rPr lang="it-IT" altLang="it-IT" sz="2400" smtClean="0">
                <a:ea typeface="ＭＳ Ｐゴシック"/>
                <a:cs typeface="ＭＳ Ｐゴシック"/>
              </a:rPr>
              <a:t>Sintesi visiva: capacità di unire grafemi</a:t>
            </a:r>
          </a:p>
          <a:p>
            <a:pPr algn="just">
              <a:lnSpc>
                <a:spcPct val="90000"/>
              </a:lnSpc>
            </a:pPr>
            <a:r>
              <a:rPr lang="it-IT" altLang="it-IT" sz="2400" smtClean="0">
                <a:ea typeface="ＭＳ Ｐゴシック"/>
                <a:cs typeface="ＭＳ Ｐゴシック"/>
              </a:rPr>
              <a:t>Sintesi uditiva: capacità di fondere suoni</a:t>
            </a:r>
          </a:p>
          <a:p>
            <a:pPr algn="just">
              <a:lnSpc>
                <a:spcPct val="90000"/>
              </a:lnSpc>
            </a:pPr>
            <a:r>
              <a:rPr lang="it-IT" altLang="it-IT" sz="2400" smtClean="0">
                <a:ea typeface="ＭＳ Ｐゴシック"/>
                <a:cs typeface="ＭＳ Ｐゴシック"/>
              </a:rPr>
              <a:t>Corrispondenza grafema-fonema: capacità di associare il segno al suono, fino a sequenze di grafemi ai corrispondenti fonemi</a:t>
            </a:r>
          </a:p>
          <a:p>
            <a:pPr algn="just"/>
            <a:endParaRPr lang="it-IT" sz="2400"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8DF205DC-30B5-4B76-BE93-E887223B29E1}" type="slidenum">
              <a:rPr lang="it-IT"/>
              <a:pPr>
                <a:defRPr/>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72450" cy="4483100"/>
          </a:xfrm>
        </p:spPr>
        <p:txBody>
          <a:bodyPr>
            <a:normAutofit lnSpcReduction="10000"/>
          </a:bodyPr>
          <a:lstStyle/>
          <a:p>
            <a:pPr marL="265176" indent="-265176" algn="ctr" fontAlgn="auto">
              <a:lnSpc>
                <a:spcPct val="90000"/>
              </a:lnSpc>
              <a:spcAft>
                <a:spcPts val="0"/>
              </a:spcAft>
              <a:buClr>
                <a:schemeClr val="tx2"/>
              </a:buClr>
              <a:buFont typeface="Wingdings" pitchFamily="2" charset="2"/>
              <a:buChar char="§"/>
              <a:defRPr/>
            </a:pPr>
            <a:r>
              <a:rPr lang="it-IT" altLang="it-IT" sz="3200" b="1" dirty="0" smtClean="0">
                <a:solidFill>
                  <a:schemeClr val="accent1"/>
                </a:solidFill>
                <a:latin typeface="Calibri" panose="020F0502020204030204" pitchFamily="34" charset="0"/>
                <a:cs typeface="Times New Roman" pitchFamily="18" charset="0"/>
              </a:rPr>
              <a:t>EVOLUZIONE DELL’INTELLIGENZA NUMERICA</a:t>
            </a:r>
          </a:p>
          <a:p>
            <a:pPr marL="265176" indent="-265176" algn="just" fontAlgn="auto">
              <a:lnSpc>
                <a:spcPct val="90000"/>
              </a:lnSpc>
              <a:spcAft>
                <a:spcPts val="0"/>
              </a:spcAft>
              <a:buClr>
                <a:schemeClr val="tx2"/>
              </a:buClr>
              <a:buFont typeface="Wingdings" pitchFamily="2" charset="2"/>
              <a:buChar char="§"/>
              <a:defRPr/>
            </a:pPr>
            <a:r>
              <a:rPr lang="it-IT" altLang="it-IT" b="1" dirty="0" smtClean="0">
                <a:latin typeface="Calibri" panose="020F0502020204030204" pitchFamily="34" charset="0"/>
                <a:cs typeface="Times New Roman" pitchFamily="18" charset="0"/>
              </a:rPr>
              <a:t>0-2 </a:t>
            </a:r>
            <a:r>
              <a:rPr lang="it-IT" altLang="it-IT" b="1" dirty="0">
                <a:latin typeface="Calibri" panose="020F0502020204030204" pitchFamily="34" charset="0"/>
                <a:cs typeface="Times New Roman" pitchFamily="18" charset="0"/>
              </a:rPr>
              <a:t>ANNI</a:t>
            </a:r>
            <a:r>
              <a:rPr lang="it-IT" altLang="it-IT" dirty="0">
                <a:latin typeface="Calibri" panose="020F0502020204030204" pitchFamily="34" charset="0"/>
                <a:cs typeface="Times New Roman" pitchFamily="18" charset="0"/>
              </a:rPr>
              <a:t>: </a:t>
            </a:r>
            <a:r>
              <a:rPr lang="it-IT" altLang="it-IT" dirty="0" smtClean="0">
                <a:latin typeface="Calibri" panose="020F0502020204030204" pitchFamily="34" charset="0"/>
                <a:cs typeface="Times New Roman" pitchFamily="18" charset="0"/>
              </a:rPr>
              <a:t>CONOSCENZA </a:t>
            </a:r>
            <a:r>
              <a:rPr lang="it-IT" altLang="it-IT" dirty="0">
                <a:latin typeface="Calibri" panose="020F0502020204030204" pitchFamily="34" charset="0"/>
                <a:cs typeface="Times New Roman" pitchFamily="18" charset="0"/>
              </a:rPr>
              <a:t>NUMERICA PRE-VERBALE DI TIPO </a:t>
            </a:r>
            <a:r>
              <a:rPr lang="it-IT" altLang="it-IT" u="sng" dirty="0">
                <a:latin typeface="Calibri" panose="020F0502020204030204" pitchFamily="34" charset="0"/>
                <a:cs typeface="Times New Roman" pitchFamily="18" charset="0"/>
              </a:rPr>
              <a:t>QUANTITATIVO</a:t>
            </a:r>
          </a:p>
          <a:p>
            <a:pPr marL="265176" indent="-265176" algn="just" fontAlgn="auto">
              <a:lnSpc>
                <a:spcPct val="90000"/>
              </a:lnSpc>
              <a:spcAft>
                <a:spcPts val="0"/>
              </a:spcAft>
              <a:buClr>
                <a:schemeClr val="tx2"/>
              </a:buClr>
              <a:buFont typeface="Wingdings 2"/>
              <a:buNone/>
              <a:defRPr/>
            </a:pPr>
            <a:endParaRPr lang="it-IT" altLang="it-IT" u="sng" dirty="0">
              <a:latin typeface="Calibri" panose="020F0502020204030204" pitchFamily="34" charset="0"/>
              <a:cs typeface="Times New Roman" pitchFamily="18" charset="0"/>
            </a:endParaRPr>
          </a:p>
          <a:p>
            <a:pPr marL="265176" indent="-265176" algn="just" fontAlgn="auto">
              <a:lnSpc>
                <a:spcPct val="90000"/>
              </a:lnSpc>
              <a:spcAft>
                <a:spcPts val="0"/>
              </a:spcAft>
              <a:buClr>
                <a:schemeClr val="tx2"/>
              </a:buClr>
              <a:buFont typeface="Wingdings" pitchFamily="2" charset="2"/>
              <a:buChar char="§"/>
              <a:defRPr/>
            </a:pPr>
            <a:r>
              <a:rPr lang="it-IT" altLang="it-IT" dirty="0">
                <a:latin typeface="Calibri" panose="020F0502020204030204" pitchFamily="34" charset="0"/>
                <a:cs typeface="Times New Roman" pitchFamily="18" charset="0"/>
              </a:rPr>
              <a:t> </a:t>
            </a:r>
            <a:r>
              <a:rPr lang="it-IT" altLang="it-IT" b="1" dirty="0">
                <a:latin typeface="Calibri" panose="020F0502020204030204" pitchFamily="34" charset="0"/>
                <a:cs typeface="Times New Roman" pitchFamily="18" charset="0"/>
              </a:rPr>
              <a:t>2-4 ANNI</a:t>
            </a:r>
            <a:r>
              <a:rPr lang="it-IT" altLang="it-IT" dirty="0">
                <a:latin typeface="Calibri" panose="020F0502020204030204" pitchFamily="34" charset="0"/>
                <a:cs typeface="Times New Roman" pitchFamily="18" charset="0"/>
              </a:rPr>
              <a:t>: SVILUPPO DELLE ABILITÀ DI </a:t>
            </a:r>
            <a:r>
              <a:rPr lang="it-IT" altLang="it-IT" u="sng" dirty="0">
                <a:latin typeface="Calibri" panose="020F0502020204030204" pitchFamily="34" charset="0"/>
                <a:cs typeface="Times New Roman" pitchFamily="18" charset="0"/>
              </a:rPr>
              <a:t>CONTEGGIO</a:t>
            </a:r>
          </a:p>
          <a:p>
            <a:pPr marL="265176" indent="-265176" algn="just" fontAlgn="auto">
              <a:lnSpc>
                <a:spcPct val="90000"/>
              </a:lnSpc>
              <a:spcAft>
                <a:spcPts val="0"/>
              </a:spcAft>
              <a:buClr>
                <a:schemeClr val="tx2"/>
              </a:buClr>
              <a:buFont typeface="Wingdings 2"/>
              <a:buNone/>
              <a:defRPr/>
            </a:pPr>
            <a:endParaRPr lang="it-IT" altLang="it-IT" dirty="0">
              <a:latin typeface="Calibri" panose="020F0502020204030204" pitchFamily="34" charset="0"/>
              <a:cs typeface="Times New Roman" pitchFamily="18" charset="0"/>
            </a:endParaRPr>
          </a:p>
          <a:p>
            <a:pPr marL="265176" indent="-265176" algn="just" fontAlgn="auto">
              <a:lnSpc>
                <a:spcPct val="90000"/>
              </a:lnSpc>
              <a:spcAft>
                <a:spcPts val="0"/>
              </a:spcAft>
              <a:buClr>
                <a:schemeClr val="tx2"/>
              </a:buClr>
              <a:buFont typeface="Wingdings" pitchFamily="2" charset="2"/>
              <a:buChar char="§"/>
              <a:defRPr/>
            </a:pPr>
            <a:r>
              <a:rPr lang="it-IT" altLang="it-IT" dirty="0">
                <a:latin typeface="Calibri" panose="020F0502020204030204" pitchFamily="34" charset="0"/>
                <a:cs typeface="Times New Roman" pitchFamily="18" charset="0"/>
              </a:rPr>
              <a:t> </a:t>
            </a:r>
            <a:r>
              <a:rPr lang="it-IT" altLang="it-IT" b="1" dirty="0">
                <a:latin typeface="Calibri" panose="020F0502020204030204" pitchFamily="34" charset="0"/>
                <a:cs typeface="Times New Roman" pitchFamily="18" charset="0"/>
              </a:rPr>
              <a:t>3-6 ANNI</a:t>
            </a:r>
            <a:r>
              <a:rPr lang="it-IT" altLang="it-IT" dirty="0">
                <a:latin typeface="Calibri" panose="020F0502020204030204" pitchFamily="34" charset="0"/>
                <a:cs typeface="Times New Roman" pitchFamily="18" charset="0"/>
              </a:rPr>
              <a:t>: SVILUPPO DELLE ABILITÀ DI </a:t>
            </a:r>
            <a:r>
              <a:rPr lang="it-IT" altLang="it-IT" u="sng" dirty="0">
                <a:latin typeface="Calibri" panose="020F0502020204030204" pitchFamily="34" charset="0"/>
                <a:cs typeface="Times New Roman" pitchFamily="18" charset="0"/>
              </a:rPr>
              <a:t>LETTURA</a:t>
            </a:r>
            <a:r>
              <a:rPr lang="it-IT" altLang="it-IT" dirty="0">
                <a:latin typeface="Calibri" panose="020F0502020204030204" pitchFamily="34" charset="0"/>
                <a:cs typeface="Times New Roman" pitchFamily="18" charset="0"/>
              </a:rPr>
              <a:t> E </a:t>
            </a:r>
            <a:r>
              <a:rPr lang="it-IT" altLang="it-IT" u="sng" dirty="0">
                <a:latin typeface="Calibri" panose="020F0502020204030204" pitchFamily="34" charset="0"/>
                <a:cs typeface="Times New Roman" pitchFamily="18" charset="0"/>
              </a:rPr>
              <a:t>SCRITTURA</a:t>
            </a:r>
            <a:r>
              <a:rPr lang="it-IT" altLang="it-IT" dirty="0">
                <a:latin typeface="Calibri" panose="020F0502020204030204" pitchFamily="34" charset="0"/>
                <a:cs typeface="Times New Roman" pitchFamily="18" charset="0"/>
              </a:rPr>
              <a:t> DEL NUMERO</a:t>
            </a:r>
          </a:p>
          <a:p>
            <a:pPr marL="265176" indent="-265176" algn="just" fontAlgn="auto">
              <a:lnSpc>
                <a:spcPct val="90000"/>
              </a:lnSpc>
              <a:spcAft>
                <a:spcPts val="0"/>
              </a:spcAft>
              <a:buClr>
                <a:schemeClr val="tx2"/>
              </a:buClr>
              <a:buFont typeface="Wingdings 2"/>
              <a:buNone/>
              <a:defRPr/>
            </a:pPr>
            <a:endParaRPr lang="it-IT" altLang="it-IT" dirty="0">
              <a:latin typeface="Calibri" panose="020F0502020204030204" pitchFamily="34" charset="0"/>
              <a:cs typeface="Times New Roman" pitchFamily="18" charset="0"/>
            </a:endParaRPr>
          </a:p>
          <a:p>
            <a:pPr marL="265176" indent="-265176" algn="just" fontAlgn="auto">
              <a:lnSpc>
                <a:spcPct val="90000"/>
              </a:lnSpc>
              <a:spcAft>
                <a:spcPts val="0"/>
              </a:spcAft>
              <a:buClr>
                <a:schemeClr val="tx2"/>
              </a:buClr>
              <a:buFont typeface="Wingdings" pitchFamily="2" charset="2"/>
              <a:buChar char="§"/>
              <a:defRPr/>
            </a:pPr>
            <a:r>
              <a:rPr lang="it-IT" altLang="it-IT" dirty="0">
                <a:latin typeface="Calibri" panose="020F0502020204030204" pitchFamily="34" charset="0"/>
                <a:cs typeface="Times New Roman" pitchFamily="18" charset="0"/>
              </a:rPr>
              <a:t> </a:t>
            </a:r>
            <a:r>
              <a:rPr lang="it-IT" altLang="it-IT" b="1" dirty="0">
                <a:latin typeface="Calibri" panose="020F0502020204030204" pitchFamily="34" charset="0"/>
                <a:cs typeface="Times New Roman" pitchFamily="18" charset="0"/>
              </a:rPr>
              <a:t>PRIME FASI APPRENDIMENTO SCOLASTICO</a:t>
            </a:r>
            <a:r>
              <a:rPr lang="it-IT" altLang="it-IT" dirty="0">
                <a:latin typeface="Calibri" panose="020F0502020204030204" pitchFamily="34" charset="0"/>
                <a:cs typeface="Times New Roman" pitchFamily="18" charset="0"/>
              </a:rPr>
              <a:t>: SVILUPPO DEI MECCANISMI DI CALCOLO</a:t>
            </a:r>
          </a:p>
          <a:p>
            <a:pPr marL="265176" indent="-265176" algn="just"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0094EEF0-6B66-4979-9021-815B2280A8F0}" type="slidenum">
              <a:rPr lang="it-IT"/>
              <a:pPr>
                <a:defRPr/>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914900"/>
          </a:xfrm>
        </p:spPr>
        <p:txBody>
          <a:bodyPr>
            <a:normAutofit/>
          </a:bodyPr>
          <a:lstStyle/>
          <a:p>
            <a:pPr algn="just">
              <a:lnSpc>
                <a:spcPct val="80000"/>
              </a:lnSpc>
            </a:pPr>
            <a:r>
              <a:rPr lang="it-IT" altLang="it-IT" sz="2400" smtClean="0">
                <a:latin typeface="Calibri" pitchFamily="34" charset="0"/>
                <a:ea typeface="ＭＳ Ｐゴシック"/>
                <a:cs typeface="ＭＳ Ｐゴシック"/>
              </a:rPr>
              <a:t>I bambini sono in grado di cognizionare quantità prima ancora di cominciare a parlare</a:t>
            </a:r>
          </a:p>
          <a:p>
            <a:pPr algn="just">
              <a:lnSpc>
                <a:spcPct val="80000"/>
              </a:lnSpc>
            </a:pPr>
            <a:r>
              <a:rPr lang="it-IT" altLang="it-IT" sz="2400" smtClean="0">
                <a:latin typeface="Calibri" pitchFamily="34" charset="0"/>
                <a:ea typeface="ＭＳ Ｐゴシック"/>
                <a:cs typeface="ＭＳ Ｐゴシック"/>
              </a:rPr>
              <a:t>Lo span numerico 3-4 è innato (subitizing)</a:t>
            </a:r>
          </a:p>
          <a:p>
            <a:pPr algn="just">
              <a:lnSpc>
                <a:spcPct val="80000"/>
              </a:lnSpc>
              <a:buFont typeface="Wingdings 2" pitchFamily="18" charset="2"/>
              <a:buNone/>
            </a:pPr>
            <a:r>
              <a:rPr lang="it-IT" altLang="it-IT" sz="2400" smtClean="0">
                <a:latin typeface="Calibri" pitchFamily="34" charset="0"/>
                <a:ea typeface="ＭＳ Ｐゴシック"/>
                <a:cs typeface="ＭＳ Ｐゴシック"/>
              </a:rPr>
              <a:t>L’acquisizione delle abilità di conteggio verbale è guidata dalla </a:t>
            </a:r>
            <a:r>
              <a:rPr lang="it-IT" altLang="it-IT" sz="2400" b="1" smtClean="0">
                <a:solidFill>
                  <a:schemeClr val="accent1"/>
                </a:solidFill>
                <a:latin typeface="Calibri" pitchFamily="34" charset="0"/>
                <a:ea typeface="ＭＳ Ｐゴシック"/>
                <a:cs typeface="ＭＳ Ｐゴシック"/>
              </a:rPr>
              <a:t>conoscenza innata </a:t>
            </a:r>
            <a:r>
              <a:rPr lang="it-IT" altLang="it-IT" sz="2400" smtClean="0">
                <a:latin typeface="Calibri" pitchFamily="34" charset="0"/>
                <a:ea typeface="ＭＳ Ｐゴシック"/>
                <a:cs typeface="ＭＳ Ｐゴシック"/>
              </a:rPr>
              <a:t>di alcuni principi basati sulla competenza numerica non verbale. I 3 principi del contare sono:</a:t>
            </a:r>
            <a:endParaRPr lang="it-IT" altLang="it-IT" sz="2400" i="1" smtClean="0">
              <a:latin typeface="Calibri" pitchFamily="34" charset="0"/>
              <a:ea typeface="ＭＳ Ｐゴシック"/>
              <a:cs typeface="ＭＳ Ｐゴシック"/>
            </a:endParaRPr>
          </a:p>
          <a:p>
            <a:pPr algn="just">
              <a:lnSpc>
                <a:spcPct val="80000"/>
              </a:lnSpc>
              <a:buFont typeface="Wingdings 2" pitchFamily="18" charset="2"/>
              <a:buNone/>
            </a:pPr>
            <a:r>
              <a:rPr lang="it-IT" altLang="it-IT" sz="2400" i="1" smtClean="0">
                <a:latin typeface="Calibri" pitchFamily="34" charset="0"/>
                <a:ea typeface="ＭＳ Ｐゴシック"/>
                <a:cs typeface="ＭＳ Ｐゴシック"/>
              </a:rPr>
              <a:t>-il principio della corrispondenza biunivoca </a:t>
            </a:r>
            <a:r>
              <a:rPr lang="it-IT" altLang="it-IT" sz="2400" smtClean="0">
                <a:latin typeface="Calibri" pitchFamily="34" charset="0"/>
                <a:ea typeface="ＭＳ Ｐゴシック"/>
                <a:cs typeface="ＭＳ Ｐゴシック"/>
              </a:rPr>
              <a:t>(ad ogni elemento dell’insieme contato deve corrispondere un a sola parola-numero e viceversa)</a:t>
            </a:r>
          </a:p>
          <a:p>
            <a:pPr algn="just">
              <a:lnSpc>
                <a:spcPct val="80000"/>
              </a:lnSpc>
              <a:buFont typeface="Wingdings 2" pitchFamily="18" charset="2"/>
              <a:buNone/>
            </a:pPr>
            <a:r>
              <a:rPr lang="it-IT" altLang="it-IT" sz="2400" smtClean="0">
                <a:latin typeface="Calibri" pitchFamily="34" charset="0"/>
                <a:ea typeface="ＭＳ Ｐゴシック"/>
                <a:cs typeface="ＭＳ Ｐゴシック"/>
              </a:rPr>
              <a:t>-</a:t>
            </a:r>
            <a:r>
              <a:rPr lang="it-IT" altLang="it-IT" sz="2400" i="1" smtClean="0">
                <a:latin typeface="Calibri" pitchFamily="34" charset="0"/>
                <a:ea typeface="ＭＳ Ｐゴシック"/>
                <a:cs typeface="ＭＳ Ｐゴシック"/>
              </a:rPr>
              <a:t>il principio dell’ordine stabile </a:t>
            </a:r>
            <a:r>
              <a:rPr lang="it-IT" altLang="it-IT" sz="2400" smtClean="0">
                <a:latin typeface="Calibri" pitchFamily="34" charset="0"/>
                <a:ea typeface="ＭＳ Ｐゴシック"/>
                <a:cs typeface="ＭＳ Ｐゴシック"/>
              </a:rPr>
              <a:t>(le parole-numero devono essere ordinate in una sequenza fissa ed inalterata)</a:t>
            </a:r>
          </a:p>
          <a:p>
            <a:pPr algn="just">
              <a:lnSpc>
                <a:spcPct val="80000"/>
              </a:lnSpc>
              <a:buFont typeface="Wingdings 2" pitchFamily="18" charset="2"/>
              <a:buNone/>
            </a:pPr>
            <a:r>
              <a:rPr lang="it-IT" altLang="it-IT" sz="2400" i="1" smtClean="0">
                <a:latin typeface="Calibri" pitchFamily="34" charset="0"/>
                <a:ea typeface="ＭＳ Ｐゴシック"/>
                <a:cs typeface="ＭＳ Ｐゴシック"/>
              </a:rPr>
              <a:t>-Il principio della cardinalità </a:t>
            </a:r>
            <a:r>
              <a:rPr lang="it-IT" altLang="it-IT" sz="2400" smtClean="0">
                <a:latin typeface="Calibri" pitchFamily="34" charset="0"/>
                <a:ea typeface="ＭＳ Ｐゴシック"/>
                <a:cs typeface="ＭＳ Ｐゴシック"/>
              </a:rPr>
              <a:t>(l’ultima parola-numero usata nel conteggio rappresenta la numerosità dell’insieme).</a:t>
            </a:r>
          </a:p>
          <a:p>
            <a:pPr>
              <a:lnSpc>
                <a:spcPct val="80000"/>
              </a:lnSpc>
              <a:buFont typeface="Wingdings 2" pitchFamily="18" charset="2"/>
              <a:buNone/>
            </a:pPr>
            <a:endParaRPr lang="it-IT" altLang="it-IT" sz="2400" smtClean="0">
              <a:latin typeface="Calibri" pitchFamily="34" charset="0"/>
              <a:ea typeface="ＭＳ Ｐゴシック"/>
              <a:cs typeface="ＭＳ Ｐゴシック"/>
            </a:endParaRPr>
          </a:p>
          <a:p>
            <a:pPr algn="just">
              <a:lnSpc>
                <a:spcPct val="80000"/>
              </a:lnSpc>
            </a:pPr>
            <a:r>
              <a:rPr lang="it-IT" sz="2400" smtClean="0">
                <a:latin typeface="Calibri" pitchFamily="34" charset="0"/>
              </a:rPr>
              <a:t>L’ACQUISIZIONE DEI PRINCIPI COMINCIA VERSO I 2-3 ANNI E SI COMPLETA ATTORNO AI 5. IL PRINCIPIO DELA CARDINALITA’ VIENE ACQUISITO PER ULTIMO.</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748D533A-CD6A-409D-BA2F-8A078855BB22}" type="slidenum">
              <a:rPr lang="it-IT"/>
              <a:pPr>
                <a:defRPr/>
              </a:pPr>
              <a:t>44</a:t>
            </a:fld>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a:bodyPr>
          <a:lstStyle/>
          <a:p>
            <a:pPr marL="265176" indent="-265176" algn="ctr" fontAlgn="auto">
              <a:spcAft>
                <a:spcPts val="0"/>
              </a:spcAft>
              <a:buFont typeface="Wingdings 2"/>
              <a:buChar char=""/>
              <a:defRPr/>
            </a:pPr>
            <a:endParaRPr lang="it-IT" altLang="it-IT" sz="3200" b="1" dirty="0" smtClean="0">
              <a:solidFill>
                <a:schemeClr val="accent1"/>
              </a:solidFill>
              <a:latin typeface="Calibri" panose="020F0502020204030204" pitchFamily="34" charset="0"/>
              <a:ea typeface="ＭＳ Ｐゴシック" pitchFamily="34" charset="-128"/>
            </a:endParaRPr>
          </a:p>
          <a:p>
            <a:pPr marL="0" indent="0" algn="ctr" fontAlgn="auto">
              <a:spcAft>
                <a:spcPts val="0"/>
              </a:spcAft>
              <a:buFont typeface="Wingdings 2"/>
              <a:buNone/>
              <a:defRPr/>
            </a:pPr>
            <a:r>
              <a:rPr lang="it-IT" altLang="it-IT" sz="3200" b="1" dirty="0" smtClean="0">
                <a:solidFill>
                  <a:schemeClr val="accent1"/>
                </a:solidFill>
                <a:latin typeface="Calibri" panose="020F0502020204030204" pitchFamily="34" charset="0"/>
                <a:ea typeface="ＭＳ Ｐゴシック" pitchFamily="34" charset="-128"/>
              </a:rPr>
              <a:t>DIFFICOLTA’ IN MATEMATICA</a:t>
            </a:r>
          </a:p>
          <a:p>
            <a:pPr marL="265176" indent="-265176" algn="just" fontAlgn="auto">
              <a:spcAft>
                <a:spcPts val="0"/>
              </a:spcAft>
              <a:buFont typeface="Wingdings 2"/>
              <a:buChar char=""/>
              <a:defRPr/>
            </a:pPr>
            <a:r>
              <a:rPr lang="it-IT" altLang="it-IT" dirty="0" smtClean="0">
                <a:latin typeface="Calibri" panose="020F0502020204030204" pitchFamily="34" charset="0"/>
                <a:ea typeface="ＭＳ Ｐゴシック" pitchFamily="34" charset="-128"/>
              </a:rPr>
              <a:t>1 </a:t>
            </a:r>
            <a:r>
              <a:rPr lang="it-IT" altLang="it-IT" dirty="0">
                <a:latin typeface="Calibri" panose="020F0502020204030204" pitchFamily="34" charset="0"/>
                <a:ea typeface="ＭＳ Ｐゴシック" pitchFamily="34" charset="-128"/>
              </a:rPr>
              <a:t>bambino su 3 manifesta difficoltà in matematica</a:t>
            </a:r>
          </a:p>
          <a:p>
            <a:pPr marL="265176" indent="-265176" algn="just" fontAlgn="auto">
              <a:spcAft>
                <a:spcPts val="0"/>
              </a:spcAft>
              <a:buFont typeface="Wingdings 2"/>
              <a:buChar char=""/>
              <a:defRPr/>
            </a:pPr>
            <a:r>
              <a:rPr lang="it-IT" altLang="it-IT" dirty="0">
                <a:latin typeface="Calibri" panose="020F0502020204030204" pitchFamily="34" charset="0"/>
                <a:ea typeface="ＭＳ Ｐゴシック" pitchFamily="34" charset="-128"/>
              </a:rPr>
              <a:t>Condizionamento nella scelta della scuola superiore</a:t>
            </a:r>
          </a:p>
          <a:p>
            <a:pPr marL="265176" indent="-265176" algn="just" fontAlgn="auto">
              <a:spcAft>
                <a:spcPts val="0"/>
              </a:spcAft>
              <a:buFont typeface="Wingdings 2"/>
              <a:buChar char=""/>
              <a:defRPr/>
            </a:pPr>
            <a:r>
              <a:rPr lang="it-IT" altLang="it-IT" dirty="0">
                <a:latin typeface="Calibri" panose="020F0502020204030204" pitchFamily="34" charset="0"/>
                <a:ea typeface="ＭＳ Ｐゴシック" pitchFamily="34" charset="-128"/>
              </a:rPr>
              <a:t>Condizionamento nella scelta della facoltà universitaria! </a:t>
            </a:r>
          </a:p>
          <a:p>
            <a:pPr marL="265176" indent="-265176" algn="just" fontAlgn="auto">
              <a:spcAft>
                <a:spcPts val="0"/>
              </a:spcAft>
              <a:buFont typeface="Wingdings 2"/>
              <a:buChar char=""/>
              <a:defRPr/>
            </a:pPr>
            <a:r>
              <a:rPr lang="it-IT" altLang="it-IT" dirty="0">
                <a:latin typeface="Calibri" panose="020F0502020204030204" pitchFamily="34" charset="0"/>
                <a:ea typeface="ＭＳ Ｐゴシック" pitchFamily="34" charset="-128"/>
              </a:rPr>
              <a:t>La </a:t>
            </a:r>
            <a:r>
              <a:rPr lang="it-IT" altLang="it-IT" dirty="0" smtClean="0">
                <a:latin typeface="Calibri" panose="020F0502020204030204" pitchFamily="34" charset="0"/>
                <a:ea typeface="ＭＳ Ｐゴシック" pitchFamily="34" charset="-128"/>
              </a:rPr>
              <a:t>matematica </a:t>
            </a:r>
            <a:r>
              <a:rPr lang="it-IT" altLang="it-IT" dirty="0">
                <a:latin typeface="Calibri" panose="020F0502020204030204" pitchFamily="34" charset="0"/>
                <a:ea typeface="ＭＳ Ｐゴシック" pitchFamily="34" charset="-128"/>
              </a:rPr>
              <a:t>fa parte della nostra vita quotidiana</a:t>
            </a:r>
          </a:p>
          <a:p>
            <a:pPr marL="265176" indent="-265176" algn="just" fontAlgn="auto">
              <a:spcAft>
                <a:spcPts val="0"/>
              </a:spcAft>
              <a:buFont typeface="Wingdings 2"/>
              <a:buChar char=""/>
              <a:defRPr/>
            </a:pPr>
            <a:r>
              <a:rPr lang="it-IT" altLang="it-IT" dirty="0">
                <a:latin typeface="Calibri" panose="020F0502020204030204" pitchFamily="34" charset="0"/>
                <a:ea typeface="ＭＳ Ｐゴシック" pitchFamily="34" charset="-128"/>
              </a:rPr>
              <a:t>Stereotipi e false credenze </a:t>
            </a:r>
          </a:p>
          <a:p>
            <a:pPr marL="265176" indent="-265176" fontAlgn="auto">
              <a:spcAft>
                <a:spcPts val="0"/>
              </a:spcAft>
              <a:buFont typeface="Wingdings 2"/>
              <a:buChar char=""/>
              <a:defRPr/>
            </a:pPr>
            <a:endParaRPr lang="it-IT" dirty="0"/>
          </a:p>
          <a:p>
            <a:pPr marL="265176" indent="-265176"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3E75805C-53A2-4C16-85B8-4D721D70C23A}" type="slidenum">
              <a:rPr lang="it-IT"/>
              <a:pPr>
                <a:defRPr/>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fontScale="85000" lnSpcReduction="10000"/>
          </a:bodyPr>
          <a:lstStyle/>
          <a:p>
            <a:pPr marL="265176" indent="-265176" algn="ctr" fontAlgn="auto">
              <a:lnSpc>
                <a:spcPct val="90000"/>
              </a:lnSpc>
              <a:spcAft>
                <a:spcPts val="0"/>
              </a:spcAft>
              <a:buFontTx/>
              <a:buChar char="•"/>
              <a:defRPr/>
            </a:pPr>
            <a:r>
              <a:rPr lang="it-IT" altLang="it-IT" sz="3200" b="1" dirty="0" smtClean="0">
                <a:solidFill>
                  <a:schemeClr val="accent1"/>
                </a:solidFill>
                <a:latin typeface="Calibri" pitchFamily="34" charset="0"/>
              </a:rPr>
              <a:t>DIFFICOLTA’ O DISCALCULIA?</a:t>
            </a:r>
          </a:p>
          <a:p>
            <a:pPr marL="265176" indent="-265176" algn="just" fontAlgn="auto">
              <a:lnSpc>
                <a:spcPct val="90000"/>
              </a:lnSpc>
              <a:spcAft>
                <a:spcPts val="0"/>
              </a:spcAft>
              <a:buFontTx/>
              <a:buChar char="•"/>
              <a:defRPr/>
            </a:pPr>
            <a:r>
              <a:rPr lang="it-IT" altLang="it-IT" sz="3000" dirty="0" smtClean="0">
                <a:latin typeface="Calibri" panose="020F0502020204030204" pitchFamily="34" charset="0"/>
              </a:rPr>
              <a:t>Segnalazioni </a:t>
            </a:r>
            <a:r>
              <a:rPr lang="it-IT" altLang="it-IT" sz="3000" dirty="0">
                <a:latin typeface="Calibri" pitchFamily="34" charset="0"/>
              </a:rPr>
              <a:t>scolastiche: 20% degli alunni</a:t>
            </a:r>
          </a:p>
          <a:p>
            <a:pPr marL="265176" indent="-265176" algn="just" fontAlgn="auto">
              <a:lnSpc>
                <a:spcPct val="90000"/>
              </a:lnSpc>
              <a:spcAft>
                <a:spcPts val="0"/>
              </a:spcAft>
              <a:buFont typeface="Wingdings 2"/>
              <a:buChar char=""/>
              <a:defRPr/>
            </a:pPr>
            <a:endParaRPr lang="it-IT" altLang="it-IT" sz="3000" dirty="0">
              <a:latin typeface="Calibri" pitchFamily="34" charset="0"/>
            </a:endParaRPr>
          </a:p>
          <a:p>
            <a:pPr marL="265176" indent="-265176" algn="just" fontAlgn="auto">
              <a:lnSpc>
                <a:spcPct val="90000"/>
              </a:lnSpc>
              <a:spcAft>
                <a:spcPts val="0"/>
              </a:spcAft>
              <a:buFontTx/>
              <a:buChar char="•"/>
              <a:defRPr/>
            </a:pPr>
            <a:r>
              <a:rPr lang="it-IT" altLang="it-IT" sz="3000" dirty="0">
                <a:latin typeface="Calibri" pitchFamily="34" charset="0"/>
              </a:rPr>
              <a:t>Bambini </a:t>
            </a:r>
            <a:r>
              <a:rPr lang="it-IT" altLang="it-IT" sz="3000" dirty="0" err="1">
                <a:latin typeface="Calibri" pitchFamily="34" charset="0"/>
              </a:rPr>
              <a:t>discalculici</a:t>
            </a:r>
            <a:r>
              <a:rPr lang="it-IT" altLang="it-IT" sz="3000" dirty="0">
                <a:latin typeface="Calibri" pitchFamily="34" charset="0"/>
              </a:rPr>
              <a:t>: 0.5% della popolazione scolastica</a:t>
            </a:r>
          </a:p>
          <a:p>
            <a:pPr marL="265176" indent="-265176" algn="just" fontAlgn="auto">
              <a:lnSpc>
                <a:spcPct val="90000"/>
              </a:lnSpc>
              <a:spcAft>
                <a:spcPts val="0"/>
              </a:spcAft>
              <a:buFontTx/>
              <a:buChar char="•"/>
              <a:defRPr/>
            </a:pPr>
            <a:endParaRPr lang="it-IT" altLang="it-IT" sz="3000" dirty="0">
              <a:latin typeface="Calibri" pitchFamily="34" charset="0"/>
            </a:endParaRPr>
          </a:p>
          <a:p>
            <a:pPr marL="265176" indent="-265176" algn="just" fontAlgn="auto">
              <a:spcAft>
                <a:spcPts val="0"/>
              </a:spcAft>
              <a:buFont typeface="Wingdings 2"/>
              <a:buChar char=""/>
              <a:defRPr/>
            </a:pPr>
            <a:r>
              <a:rPr lang="it-IT" altLang="it-IT" sz="3000" b="1" dirty="0">
                <a:latin typeface="Calibri" pitchFamily="34" charset="0"/>
              </a:rPr>
              <a:t>Il 90% delle segnalazioni scolastiche è costituito da “falsi positivi</a:t>
            </a:r>
            <a:r>
              <a:rPr lang="it-IT" altLang="it-IT" sz="3000" b="1" dirty="0" smtClean="0">
                <a:latin typeface="Calibri" pitchFamily="34" charset="0"/>
              </a:rPr>
              <a:t>”</a:t>
            </a:r>
            <a:r>
              <a:rPr lang="it-IT" altLang="it-IT" sz="3000" dirty="0">
                <a:latin typeface="Calibri" panose="020F0502020204030204" pitchFamily="34" charset="0"/>
                <a:ea typeface="ＭＳ Ｐゴシック" pitchFamily="34" charset="-128"/>
              </a:rPr>
              <a:t> Solo 2 casi su 1000 hanno vera </a:t>
            </a:r>
            <a:r>
              <a:rPr lang="it-IT" altLang="it-IT" sz="3000" dirty="0" err="1" smtClean="0">
                <a:latin typeface="Calibri" panose="020F0502020204030204" pitchFamily="34" charset="0"/>
                <a:ea typeface="ＭＳ Ｐゴシック" pitchFamily="34" charset="-128"/>
              </a:rPr>
              <a:t>discalculia</a:t>
            </a:r>
            <a:endParaRPr lang="it-IT" altLang="it-IT" sz="3000" dirty="0" smtClean="0">
              <a:latin typeface="Calibri" panose="020F0502020204030204" pitchFamily="34" charset="0"/>
              <a:ea typeface="ＭＳ Ｐゴシック" pitchFamily="34" charset="-128"/>
            </a:endParaRPr>
          </a:p>
          <a:p>
            <a:pPr marL="265176" indent="-265176" algn="just" fontAlgn="auto">
              <a:spcAft>
                <a:spcPts val="0"/>
              </a:spcAft>
              <a:buFont typeface="Wingdings 2"/>
              <a:buChar char=""/>
              <a:defRPr/>
            </a:pPr>
            <a:endParaRPr lang="it-IT" altLang="it-IT" sz="3000" dirty="0">
              <a:latin typeface="Calibri" panose="020F0502020204030204" pitchFamily="34" charset="0"/>
              <a:ea typeface="ＭＳ Ｐゴシック" pitchFamily="34" charset="-128"/>
            </a:endParaRPr>
          </a:p>
          <a:p>
            <a:pPr marL="265176" indent="-265176" algn="just" fontAlgn="auto">
              <a:spcAft>
                <a:spcPts val="0"/>
              </a:spcAft>
              <a:buFont typeface="Wingdings 2"/>
              <a:buChar char=""/>
              <a:defRPr/>
            </a:pPr>
            <a:r>
              <a:rPr lang="it-IT" altLang="it-IT" sz="3000" dirty="0">
                <a:latin typeface="Calibri" panose="020F0502020204030204" pitchFamily="34" charset="0"/>
                <a:ea typeface="ＭＳ Ｐゴシック" pitchFamily="34" charset="-128"/>
              </a:rPr>
              <a:t>Forte incidenza di falsi </a:t>
            </a:r>
            <a:r>
              <a:rPr lang="it-IT" altLang="it-IT" sz="3000" dirty="0" smtClean="0">
                <a:latin typeface="Calibri" panose="020F0502020204030204" pitchFamily="34" charset="0"/>
                <a:ea typeface="ＭＳ Ｐゴシック" pitchFamily="34" charset="-128"/>
              </a:rPr>
              <a:t>positivi??? CATTIVO </a:t>
            </a:r>
            <a:r>
              <a:rPr lang="it-IT" altLang="it-IT" sz="3000" dirty="0">
                <a:latin typeface="Calibri" panose="020F0502020204030204" pitchFamily="34" charset="0"/>
                <a:ea typeface="ＭＳ Ｐゴシック" pitchFamily="34" charset="-128"/>
              </a:rPr>
              <a:t>INSEGNAMENTO?</a:t>
            </a:r>
          </a:p>
          <a:p>
            <a:pPr marL="265176" indent="-265176" algn="just" fontAlgn="auto">
              <a:lnSpc>
                <a:spcPct val="90000"/>
              </a:lnSpc>
              <a:spcAft>
                <a:spcPts val="0"/>
              </a:spcAft>
              <a:buFontTx/>
              <a:buChar char="•"/>
              <a:defRPr/>
            </a:pPr>
            <a:endParaRPr lang="it-IT" altLang="it-IT" b="1" dirty="0">
              <a:latin typeface="Calibri" pitchFamily="34" charset="0"/>
            </a:endParaRPr>
          </a:p>
          <a:p>
            <a:pPr marL="265176" indent="-265176"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D804E398-CB74-42AD-9E6A-20CE7F30251F}" type="slidenum">
              <a:rPr lang="it-IT"/>
              <a:pPr>
                <a:defRPr/>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750" y="4994275"/>
            <a:ext cx="8183563" cy="1050925"/>
          </a:xfrm>
        </p:spPr>
        <p:txBody>
          <a:bodyPr/>
          <a:lstStyle/>
          <a:p>
            <a:pPr fontAlgn="auto">
              <a:spcAft>
                <a:spcPts val="0"/>
              </a:spcAft>
              <a:defRPr/>
            </a:pPr>
            <a:endParaRPr lang="it-IT" dirty="0">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a:bodyPr>
          <a:lstStyle/>
          <a:p>
            <a:pPr marL="0" indent="0" algn="ctr" fontAlgn="auto">
              <a:spcAft>
                <a:spcPts val="0"/>
              </a:spcAft>
              <a:buFont typeface="Wingdings 2"/>
              <a:buNone/>
              <a:defRPr/>
            </a:pPr>
            <a:r>
              <a:rPr lang="it-IT" sz="3200" b="1" dirty="0" smtClean="0">
                <a:solidFill>
                  <a:schemeClr val="accent1"/>
                </a:solidFill>
                <a:latin typeface="Calibri" panose="020F0502020204030204" pitchFamily="34" charset="0"/>
              </a:rPr>
              <a:t>SEQUENZIALITA’ DEI PROCESSI</a:t>
            </a:r>
          </a:p>
          <a:p>
            <a:pPr marL="265176" indent="-265176" fontAlgn="auto">
              <a:spcAft>
                <a:spcPts val="0"/>
              </a:spcAft>
              <a:buFont typeface="Wingdings 2"/>
              <a:buChar char=""/>
              <a:defRPr/>
            </a:pPr>
            <a:endParaRPr lang="it-IT" sz="3200" b="1" dirty="0">
              <a:solidFill>
                <a:schemeClr val="accent1"/>
              </a:solidFill>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16EBFEAD-7B44-43C9-8F15-68480E45BB13}" type="slidenum">
              <a:rPr lang="it-IT"/>
              <a:pPr>
                <a:defRPr/>
              </a:pPr>
              <a:t>47</a:t>
            </a:fld>
            <a:endParaRPr lang="it-IT"/>
          </a:p>
        </p:txBody>
      </p:sp>
      <p:sp>
        <p:nvSpPr>
          <p:cNvPr id="7" name="Oval 4" descr="uguyhb&#10;"/>
          <p:cNvSpPr>
            <a:spLocks noChangeArrowheads="1"/>
          </p:cNvSpPr>
          <p:nvPr/>
        </p:nvSpPr>
        <p:spPr bwMode="auto">
          <a:xfrm>
            <a:off x="395288" y="981075"/>
            <a:ext cx="3168650" cy="1727200"/>
          </a:xfrm>
          <a:prstGeom prst="ellipse">
            <a:avLst/>
          </a:prstGeom>
          <a:solidFill>
            <a:srgbClr val="FFFF00"/>
          </a:solidFill>
          <a:ln w="9525">
            <a:solidFill>
              <a:srgbClr val="000000"/>
            </a:solidFill>
            <a:round/>
            <a:headEnd/>
            <a:tailEnd/>
          </a:ln>
        </p:spPr>
        <p:txBody>
          <a:bodyPr lIns="182880" tIns="91440"/>
          <a:lstStyle/>
          <a:p>
            <a:pPr>
              <a:spcBef>
                <a:spcPts val="250"/>
              </a:spcBef>
              <a:buClr>
                <a:schemeClr val="accent1"/>
              </a:buClr>
              <a:buSzPct val="80000"/>
              <a:buFont typeface="Wingdings 2" pitchFamily="18" charset="2"/>
              <a:buNone/>
            </a:pPr>
            <a:r>
              <a:rPr lang="it-IT" altLang="it-IT" sz="2400" b="1">
                <a:solidFill>
                  <a:srgbClr val="CC3300"/>
                </a:solidFill>
                <a:ea typeface="ＭＳ Ｐゴシック"/>
                <a:cs typeface="ＭＳ Ｐゴシック"/>
              </a:rPr>
              <a:t>PROCESSI SEMANTICI</a:t>
            </a:r>
          </a:p>
        </p:txBody>
      </p:sp>
      <p:sp>
        <p:nvSpPr>
          <p:cNvPr id="8" name="Oval 3" descr="uguyhb&#10;"/>
          <p:cNvSpPr>
            <a:spLocks noChangeArrowheads="1"/>
          </p:cNvSpPr>
          <p:nvPr/>
        </p:nvSpPr>
        <p:spPr bwMode="auto">
          <a:xfrm>
            <a:off x="3638550" y="989013"/>
            <a:ext cx="3236913" cy="1995487"/>
          </a:xfrm>
          <a:prstGeom prst="ellipse">
            <a:avLst/>
          </a:prstGeom>
          <a:solidFill>
            <a:srgbClr val="FFFF00"/>
          </a:solidFill>
          <a:ln w="9525">
            <a:solidFill>
              <a:srgbClr val="000000"/>
            </a:solidFill>
            <a:round/>
            <a:headEnd/>
            <a:tailEnd/>
          </a:ln>
        </p:spPr>
        <p:txBody>
          <a:bodyPr/>
          <a:lstStyle/>
          <a:p>
            <a:r>
              <a:rPr lang="it-IT" altLang="it-IT" sz="2400" b="1">
                <a:solidFill>
                  <a:srgbClr val="CC3300"/>
                </a:solidFill>
                <a:ea typeface="ＭＳ Ｐゴシック"/>
                <a:cs typeface="ＭＳ Ｐゴシック"/>
              </a:rPr>
              <a:t>PROCESSI LESSICALI</a:t>
            </a:r>
          </a:p>
        </p:txBody>
      </p:sp>
      <p:sp>
        <p:nvSpPr>
          <p:cNvPr id="9" name="Oval 5" descr="uguyhb&#10;"/>
          <p:cNvSpPr>
            <a:spLocks noChangeArrowheads="1"/>
          </p:cNvSpPr>
          <p:nvPr/>
        </p:nvSpPr>
        <p:spPr bwMode="auto">
          <a:xfrm>
            <a:off x="1979613" y="2276475"/>
            <a:ext cx="2808287" cy="1762125"/>
          </a:xfrm>
          <a:prstGeom prst="ellipse">
            <a:avLst/>
          </a:prstGeom>
          <a:solidFill>
            <a:srgbClr val="FFFF00"/>
          </a:solidFill>
          <a:ln w="9525">
            <a:solidFill>
              <a:srgbClr val="000000"/>
            </a:solidFill>
            <a:round/>
            <a:headEnd/>
            <a:tailEnd/>
          </a:ln>
        </p:spPr>
        <p:txBody>
          <a:bodyPr/>
          <a:lstStyle/>
          <a:p>
            <a:r>
              <a:rPr lang="it-IT" altLang="it-IT" sz="2400" b="1">
                <a:solidFill>
                  <a:srgbClr val="CC3300"/>
                </a:solidFill>
                <a:ea typeface="ＭＳ Ｐゴシック"/>
                <a:cs typeface="ＭＳ Ｐゴシック"/>
              </a:rPr>
              <a:t>PROCESSI SINTATTICI</a:t>
            </a:r>
          </a:p>
        </p:txBody>
      </p:sp>
      <p:sp>
        <p:nvSpPr>
          <p:cNvPr id="10" name="Oval 8" descr="uguyhb&#10;"/>
          <p:cNvSpPr>
            <a:spLocks noChangeArrowheads="1"/>
          </p:cNvSpPr>
          <p:nvPr/>
        </p:nvSpPr>
        <p:spPr bwMode="auto">
          <a:xfrm>
            <a:off x="4067175" y="3868738"/>
            <a:ext cx="2667000" cy="1281112"/>
          </a:xfrm>
          <a:prstGeom prst="ellipse">
            <a:avLst/>
          </a:prstGeom>
          <a:solidFill>
            <a:srgbClr val="FFFFFF"/>
          </a:solidFill>
          <a:ln w="9525">
            <a:solidFill>
              <a:srgbClr val="000000"/>
            </a:solidFill>
            <a:round/>
            <a:headEnd/>
            <a:tailEnd/>
          </a:ln>
        </p:spPr>
        <p:txBody>
          <a:bodyPr/>
          <a:lstStyle/>
          <a:p>
            <a:r>
              <a:rPr lang="it-IT" altLang="it-IT" sz="2400" b="1">
                <a:solidFill>
                  <a:srgbClr val="CC3300"/>
                </a:solidFill>
                <a:ea typeface="ＭＳ Ｐゴシック"/>
                <a:cs typeface="ＭＳ Ｐゴシック"/>
              </a:rPr>
              <a:t>CALCOLO A MENTE</a:t>
            </a:r>
          </a:p>
        </p:txBody>
      </p:sp>
      <p:sp>
        <p:nvSpPr>
          <p:cNvPr id="11" name="Oval 8" descr="uguyhb&#10;"/>
          <p:cNvSpPr>
            <a:spLocks noChangeArrowheads="1"/>
          </p:cNvSpPr>
          <p:nvPr/>
        </p:nvSpPr>
        <p:spPr bwMode="auto">
          <a:xfrm>
            <a:off x="6300788" y="4581525"/>
            <a:ext cx="2519362" cy="1439863"/>
          </a:xfrm>
          <a:prstGeom prst="ellipse">
            <a:avLst/>
          </a:prstGeom>
          <a:solidFill>
            <a:srgbClr val="FFFFFF"/>
          </a:solidFill>
          <a:ln w="9525">
            <a:solidFill>
              <a:srgbClr val="000000"/>
            </a:solidFill>
            <a:round/>
            <a:headEnd/>
            <a:tailEnd/>
          </a:ln>
        </p:spPr>
        <p:txBody>
          <a:bodyPr/>
          <a:lstStyle/>
          <a:p>
            <a:r>
              <a:rPr lang="it-IT" altLang="it-IT" sz="2400" b="1">
                <a:solidFill>
                  <a:srgbClr val="CC3300"/>
                </a:solidFill>
                <a:ea typeface="ＭＳ Ｐゴシック"/>
                <a:cs typeface="ＭＳ Ｐゴシック"/>
              </a:rPr>
              <a:t>CALCOLO SCRITTO</a:t>
            </a:r>
          </a:p>
        </p:txBody>
      </p:sp>
      <p:cxnSp>
        <p:nvCxnSpPr>
          <p:cNvPr id="12" name="Connettore 2 11"/>
          <p:cNvCxnSpPr/>
          <p:nvPr/>
        </p:nvCxnSpPr>
        <p:spPr>
          <a:xfrm>
            <a:off x="4500563" y="3716338"/>
            <a:ext cx="503237"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6483350" y="4583113"/>
            <a:ext cx="503238" cy="150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395288" y="530225"/>
            <a:ext cx="8291512" cy="4187825"/>
          </a:xfrm>
        </p:spPr>
        <p:txBody>
          <a:bodyPr>
            <a:normAutofit fontScale="92500" lnSpcReduction="20000"/>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PROCESSI SEMANTICI</a:t>
            </a:r>
          </a:p>
          <a:p>
            <a:pPr marL="265176" indent="-265176" algn="just" fontAlgn="auto">
              <a:spcAft>
                <a:spcPts val="0"/>
              </a:spcAft>
              <a:buFont typeface="Wingdings 2"/>
              <a:buChar char=""/>
              <a:defRPr/>
            </a:pPr>
            <a:r>
              <a:rPr lang="it-IT" dirty="0" smtClean="0">
                <a:latin typeface="Calibri" panose="020F0502020204030204" pitchFamily="34" charset="0"/>
              </a:rPr>
              <a:t>Riguardano la rappresentazione della quantità, la numerosità o, in termini matematici, il principio della cardinalità del numero.  Comportano che il bambino :</a:t>
            </a:r>
          </a:p>
          <a:p>
            <a:pPr marL="265176" indent="-265176" algn="just" fontAlgn="auto">
              <a:spcAft>
                <a:spcPts val="0"/>
              </a:spcAft>
              <a:buFont typeface="Wingdings 2"/>
              <a:buChar char=""/>
              <a:defRPr/>
            </a:pPr>
            <a:r>
              <a:rPr lang="it-IT" dirty="0" smtClean="0">
                <a:latin typeface="Calibri" panose="020F0502020204030204" pitchFamily="34" charset="0"/>
              </a:rPr>
              <a:t>-comprenda la corrispondenza uno a uno</a:t>
            </a:r>
          </a:p>
          <a:p>
            <a:pPr marL="265176" indent="-265176" algn="just" fontAlgn="auto">
              <a:spcAft>
                <a:spcPts val="0"/>
              </a:spcAft>
              <a:buFont typeface="Wingdings 2"/>
              <a:buChar char=""/>
              <a:defRPr/>
            </a:pPr>
            <a:r>
              <a:rPr lang="it-IT" dirty="0" smtClean="0">
                <a:latin typeface="Calibri" panose="020F0502020204030204" pitchFamily="34" charset="0"/>
              </a:rPr>
              <a:t>-capisca che un gruppo di oggetti costituisce un insieme di una certa numerosità ed è manipolabile</a:t>
            </a:r>
          </a:p>
          <a:p>
            <a:pPr marL="265176" indent="-265176" algn="just" fontAlgn="auto">
              <a:spcAft>
                <a:spcPts val="0"/>
              </a:spcAft>
              <a:buFont typeface="Wingdings 2"/>
              <a:buChar char=""/>
              <a:defRPr/>
            </a:pPr>
            <a:r>
              <a:rPr lang="it-IT" dirty="0" smtClean="0">
                <a:latin typeface="Calibri" panose="020F0502020204030204" pitchFamily="34" charset="0"/>
              </a:rPr>
              <a:t>Intenda che un set di oggetti può essere di numerosità uguale, maggiore o minore di un altro</a:t>
            </a:r>
          </a:p>
          <a:p>
            <a:pPr marL="265176" indent="-265176" algn="just" fontAlgn="auto">
              <a:spcAft>
                <a:spcPts val="0"/>
              </a:spcAft>
              <a:buFont typeface="Wingdings 2"/>
              <a:buChar char=""/>
              <a:defRPr/>
            </a:pPr>
            <a:r>
              <a:rPr lang="it-IT" dirty="0" smtClean="0">
                <a:latin typeface="Calibri" panose="020F0502020204030204" pitchFamily="34" charset="0"/>
              </a:rPr>
              <a:t>Riconosca piccole numerosità anche senza conteggio verbale</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8B6E85CA-EB7D-48F2-A460-AAA76A5A7071}" type="slidenum">
              <a:rPr lang="it-IT"/>
              <a:pPr>
                <a:defRPr/>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lnSpcReduction="10000"/>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PROCESSI LESSICALI</a:t>
            </a:r>
          </a:p>
          <a:p>
            <a:pPr marL="265176" indent="-265176" algn="just" fontAlgn="auto">
              <a:spcAft>
                <a:spcPts val="0"/>
              </a:spcAft>
              <a:buFont typeface="Wingdings 2"/>
              <a:buChar char=""/>
              <a:defRPr/>
            </a:pPr>
            <a:r>
              <a:rPr lang="it-IT" dirty="0" smtClean="0">
                <a:latin typeface="Calibri" panose="020F0502020204030204" pitchFamily="34" charset="0"/>
              </a:rPr>
              <a:t>Fanno riferimento al nome dei numeri </a:t>
            </a:r>
          </a:p>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PROCESSI SINATTICI</a:t>
            </a:r>
          </a:p>
          <a:p>
            <a:pPr marL="265176" indent="-265176" algn="just" fontAlgn="auto">
              <a:spcAft>
                <a:spcPts val="0"/>
              </a:spcAft>
              <a:buFont typeface="Wingdings 2"/>
              <a:buChar char=""/>
              <a:defRPr/>
            </a:pPr>
            <a:r>
              <a:rPr lang="it-IT" dirty="0" smtClean="0">
                <a:latin typeface="Calibri" panose="020F0502020204030204" pitchFamily="34" charset="0"/>
              </a:rPr>
              <a:t>Fa riferimento alla grammatica interna del numero, al valore posizionale delle cifre e comprendono la conoscenza di:</a:t>
            </a:r>
          </a:p>
          <a:p>
            <a:pPr marL="265176" indent="-265176" algn="just" fontAlgn="auto">
              <a:spcAft>
                <a:spcPts val="0"/>
              </a:spcAft>
              <a:buFont typeface="Wingdings 2"/>
              <a:buChar char=""/>
              <a:defRPr/>
            </a:pPr>
            <a:r>
              <a:rPr lang="it-IT" dirty="0" smtClean="0">
                <a:latin typeface="Calibri" panose="020F0502020204030204" pitchFamily="34" charset="0"/>
              </a:rPr>
              <a:t>-uno-tanti: che permette di osservare se il bambino ha sviluppato concetti di inclusione del tipo  «singola unità di unità» e «unità formata da tante unità»</a:t>
            </a:r>
          </a:p>
          <a:p>
            <a:pPr marL="265176" indent="-265176" algn="just" fontAlgn="auto">
              <a:spcAft>
                <a:spcPts val="0"/>
              </a:spcAft>
              <a:buFont typeface="Wingdings 2"/>
              <a:buChar char=""/>
              <a:defRPr/>
            </a:pP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0F14858A-29CC-459E-9553-3BC9FAF9F619}" type="slidenum">
              <a:rPr lang="it-IT"/>
              <a:pPr>
                <a:defRPr/>
              </a:pPr>
              <a:t>49</a:t>
            </a:fld>
            <a:endParaRPr lang="it-IT"/>
          </a:p>
        </p:txBody>
      </p:sp>
      <p:sp>
        <p:nvSpPr>
          <p:cNvPr id="63494" name="Rettangolo 6"/>
          <p:cNvSpPr>
            <a:spLocks noChangeArrowheads="1"/>
          </p:cNvSpPr>
          <p:nvPr/>
        </p:nvSpPr>
        <p:spPr bwMode="auto">
          <a:xfrm>
            <a:off x="2286000" y="2551113"/>
            <a:ext cx="4572000" cy="923925"/>
          </a:xfrm>
          <a:prstGeom prst="rect">
            <a:avLst/>
          </a:prstGeom>
          <a:noFill/>
          <a:ln w="9525">
            <a:noFill/>
            <a:miter lim="800000"/>
            <a:headEnd/>
            <a:tailEnd/>
          </a:ln>
        </p:spPr>
        <p:txBody>
          <a:bodyPr>
            <a:spAutoFit/>
          </a:bodyPr>
          <a:lstStyle/>
          <a:p>
            <a:pPr algn="ctr">
              <a:spcBef>
                <a:spcPct val="50000"/>
              </a:spcBef>
            </a:pPr>
            <a:endParaRPr lang="it-IT" altLang="it-IT">
              <a:latin typeface="Verdana" pitchFamily="34" charset="0"/>
              <a:cs typeface="Arial" charset="0"/>
            </a:endParaRPr>
          </a:p>
          <a:p>
            <a:pPr>
              <a:lnSpc>
                <a:spcPct val="50000"/>
              </a:lnSpc>
              <a:spcBef>
                <a:spcPct val="50000"/>
              </a:spcBef>
            </a:pPr>
            <a:endParaRPr lang="it-IT" altLang="it-IT">
              <a:latin typeface="Verdana" pitchFamily="34" charset="0"/>
              <a:cs typeface="Arial" charset="0"/>
            </a:endParaRPr>
          </a:p>
          <a:p>
            <a:endParaRPr lang="it-IT">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187825"/>
          </a:xfrm>
        </p:spPr>
        <p:txBody>
          <a:bodyPr>
            <a:normAutofit/>
          </a:bodyPr>
          <a:lstStyle/>
          <a:p>
            <a:pPr algn="just"/>
            <a:endParaRPr lang="it-IT" smtClean="0"/>
          </a:p>
          <a:p>
            <a:pPr algn="ctr">
              <a:buFont typeface="Wingdings 2" pitchFamily="18" charset="2"/>
              <a:buNone/>
            </a:pPr>
            <a:r>
              <a:rPr lang="it-IT" sz="3600" b="1" smtClean="0">
                <a:solidFill>
                  <a:schemeClr val="accent1"/>
                </a:solidFill>
                <a:latin typeface="Calibri" pitchFamily="34" charset="0"/>
              </a:rPr>
              <a:t>PERIODO DELLA SCUOLE DELL’INFANZIA</a:t>
            </a:r>
          </a:p>
          <a:p>
            <a:pPr algn="just"/>
            <a:r>
              <a:rPr lang="it-IT" smtClean="0">
                <a:latin typeface="Calibri" pitchFamily="34" charset="0"/>
              </a:rPr>
              <a:t>Già dalla scuola dell’infanzia è possibile rilevare difficoltà di linguaggio che potrebbero essere predittive di un disturbo della lettura, specie se permangono anche dopo i quattro anni</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17A59A76-914B-47DB-8996-F9675FFFF69B}" type="slidenum">
              <a:rPr lang="it-IT"/>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64514" name="Segnaposto contenuto 2"/>
          <p:cNvSpPr>
            <a:spLocks noGrp="1"/>
          </p:cNvSpPr>
          <p:nvPr>
            <p:ph idx="1"/>
          </p:nvPr>
        </p:nvSpPr>
        <p:spPr>
          <a:xfrm>
            <a:off x="503238" y="530225"/>
            <a:ext cx="8183562" cy="4187825"/>
          </a:xfrm>
        </p:spPr>
        <p:txBody>
          <a:bodyPr/>
          <a:lstStyle/>
          <a:p>
            <a:pPr algn="ctr"/>
            <a:r>
              <a:rPr lang="it-IT" sz="3200" b="1" smtClean="0">
                <a:solidFill>
                  <a:schemeClr val="accent1"/>
                </a:solidFill>
                <a:latin typeface="Calibri" pitchFamily="34" charset="0"/>
              </a:rPr>
              <a:t>CONTEGGIO</a:t>
            </a:r>
          </a:p>
          <a:p>
            <a:pPr algn="just"/>
            <a:r>
              <a:rPr lang="it-IT" sz="3200" smtClean="0">
                <a:latin typeface="Calibri" pitchFamily="34" charset="0"/>
              </a:rPr>
              <a:t>Verso i quattro anni e mezzo i bambini possono capire il senso del conteggio ed usarlo in maniera appropriata poiché coinvolge un insieme di abilità che devono interagire tra loro in maniera sinergica.</a:t>
            </a:r>
            <a:r>
              <a:rPr lang="it-IT" altLang="it-IT" sz="3200" smtClean="0">
                <a:ea typeface="ＭＳ Ｐゴシック"/>
                <a:cs typeface="ＭＳ Ｐゴシック"/>
              </a:rPr>
              <a:t> </a:t>
            </a:r>
            <a:endParaRPr lang="it-IT" sz="3200" smtClean="0">
              <a:latin typeface="Calibri"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EC2B8C2A-5399-46FE-AAFF-EC406267BC8C}" type="slidenum">
              <a:rPr lang="it-IT"/>
              <a:pPr>
                <a:defRPr/>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65538" name="Segnaposto contenuto 2"/>
          <p:cNvSpPr>
            <a:spLocks noGrp="1"/>
          </p:cNvSpPr>
          <p:nvPr>
            <p:ph idx="1"/>
          </p:nvPr>
        </p:nvSpPr>
        <p:spPr>
          <a:xfrm>
            <a:off x="503238" y="530225"/>
            <a:ext cx="8183562" cy="4187825"/>
          </a:xfrm>
        </p:spPr>
        <p:txBody>
          <a:bodyPr/>
          <a:lstStyle/>
          <a:p>
            <a:pPr algn="just"/>
            <a:r>
              <a:rPr lang="it-IT" altLang="it-IT" smtClean="0">
                <a:latin typeface="Calibri" pitchFamily="34" charset="0"/>
                <a:ea typeface="ＭＳ Ｐゴシック"/>
                <a:cs typeface="ＭＳ Ｐゴシック"/>
              </a:rPr>
              <a:t>Calcolo a mente: strategie di calcolo orale (conteggio esplicito sulle dita, n+1 e n-1, scomposizioni, arrotondamenti, ecc)</a:t>
            </a:r>
          </a:p>
          <a:p>
            <a:pPr algn="just"/>
            <a:r>
              <a:rPr lang="it-IT" altLang="it-IT" smtClean="0">
                <a:latin typeface="Calibri" pitchFamily="34" charset="0"/>
                <a:ea typeface="ＭＳ Ｐゴシック"/>
                <a:cs typeface="ＭＳ Ｐゴシック"/>
              </a:rPr>
              <a:t>Fatti numerici: semplici combinazioni numeriche disponibili in memoria</a:t>
            </a:r>
          </a:p>
          <a:p>
            <a:pPr algn="just"/>
            <a:r>
              <a:rPr lang="it-IT" altLang="it-IT" smtClean="0">
                <a:latin typeface="Calibri" pitchFamily="34" charset="0"/>
                <a:ea typeface="ＭＳ Ｐゴシック"/>
                <a:cs typeface="ＭＳ Ｐゴシック"/>
              </a:rPr>
              <a:t>Calcolo scritto: procedure specifiche delle 4 operazioni</a:t>
            </a:r>
          </a:p>
          <a:p>
            <a:endParaRPr lang="it-IT"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FFE51729-1AD3-42D0-8087-DBA4485AE583}" type="slidenum">
              <a:rPr lang="it-IT"/>
              <a:pPr>
                <a:defRPr/>
              </a:pPr>
              <a:t>51</a:t>
            </a:fld>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fontScale="92500" lnSpcReduction="20000"/>
          </a:bodyPr>
          <a:lstStyle/>
          <a:p>
            <a:pPr marL="265176" indent="-265176" algn="ctr" fontAlgn="auto">
              <a:spcAft>
                <a:spcPts val="0"/>
              </a:spcAft>
              <a:buFont typeface="Wingdings 2"/>
              <a:buChar char=""/>
              <a:defRPr/>
            </a:pPr>
            <a:r>
              <a:rPr lang="it-IT" altLang="it-IT" sz="3500" b="1" dirty="0" smtClean="0">
                <a:solidFill>
                  <a:schemeClr val="accent1"/>
                </a:solidFill>
                <a:latin typeface="Calibri" panose="020F0502020204030204" pitchFamily="34" charset="0"/>
                <a:ea typeface="ＭＳ Ｐゴシック" pitchFamily="34" charset="-128"/>
              </a:rPr>
              <a:t>IDENTIFICAZIONE PRECOCE</a:t>
            </a:r>
          </a:p>
          <a:p>
            <a:pPr marL="265176" indent="-265176" algn="just" fontAlgn="auto">
              <a:spcAft>
                <a:spcPts val="0"/>
              </a:spcAft>
              <a:buFont typeface="Wingdings 2"/>
              <a:buChar char=""/>
              <a:defRPr/>
            </a:pPr>
            <a:endParaRPr lang="it-IT" altLang="it-IT" sz="3000" dirty="0" smtClean="0">
              <a:ea typeface="ＭＳ Ｐゴシック" pitchFamily="34" charset="-128"/>
            </a:endParaRPr>
          </a:p>
          <a:p>
            <a:pPr marL="265176" indent="-265176" algn="just" fontAlgn="auto">
              <a:spcAft>
                <a:spcPts val="0"/>
              </a:spcAft>
              <a:buFont typeface="Wingdings 2"/>
              <a:buChar char=""/>
              <a:defRPr/>
            </a:pPr>
            <a:r>
              <a:rPr lang="it-IT" altLang="it-IT" sz="3000" dirty="0" smtClean="0">
                <a:latin typeface="Calibri" panose="020F0502020204030204" pitchFamily="34" charset="0"/>
                <a:ea typeface="ＭＳ Ｐゴシック" pitchFamily="34" charset="-128"/>
              </a:rPr>
              <a:t>Già </a:t>
            </a:r>
            <a:r>
              <a:rPr lang="it-IT" altLang="it-IT" sz="3000" dirty="0">
                <a:latin typeface="Calibri" panose="020F0502020204030204" pitchFamily="34" charset="0"/>
                <a:ea typeface="ＭＳ Ｐゴシック" pitchFamily="34" charset="-128"/>
              </a:rPr>
              <a:t>a livello di scuola dell’infanzia, a partire dal II anno, è possibile valutare il livello dei meccanismi precursori dell’elaborazione numerica</a:t>
            </a:r>
          </a:p>
          <a:p>
            <a:pPr marL="265176" indent="-265176" algn="just" fontAlgn="auto">
              <a:spcAft>
                <a:spcPts val="0"/>
              </a:spcAft>
              <a:buFont typeface="Wingdings 2"/>
              <a:buChar char=""/>
              <a:defRPr/>
            </a:pPr>
            <a:r>
              <a:rPr lang="it-IT" altLang="it-IT" sz="3000" dirty="0">
                <a:latin typeface="Calibri" panose="020F0502020204030204" pitchFamily="34" charset="0"/>
                <a:ea typeface="ＭＳ Ｐゴシック" pitchFamily="34" charset="-128"/>
              </a:rPr>
              <a:t>Il test BIN 4-6 consente di valutare:</a:t>
            </a:r>
          </a:p>
          <a:p>
            <a:pPr marL="265176" indent="-265176" algn="just" fontAlgn="auto">
              <a:spcAft>
                <a:spcPts val="0"/>
              </a:spcAft>
              <a:buFont typeface="Wingdings" pitchFamily="2" charset="2"/>
              <a:buChar char="Ø"/>
              <a:defRPr/>
            </a:pPr>
            <a:r>
              <a:rPr lang="it-IT" altLang="it-IT" sz="3000" dirty="0">
                <a:latin typeface="Calibri" panose="020F0502020204030204" pitchFamily="34" charset="0"/>
                <a:ea typeface="ＭＳ Ｐゴシック" pitchFamily="34" charset="-128"/>
              </a:rPr>
              <a:t>Meccanismi semantici</a:t>
            </a:r>
          </a:p>
          <a:p>
            <a:pPr marL="265176" indent="-265176" algn="just" fontAlgn="auto">
              <a:spcAft>
                <a:spcPts val="0"/>
              </a:spcAft>
              <a:buFont typeface="Wingdings" pitchFamily="2" charset="2"/>
              <a:buChar char="Ø"/>
              <a:defRPr/>
            </a:pPr>
            <a:r>
              <a:rPr lang="it-IT" altLang="it-IT" sz="3000" dirty="0">
                <a:latin typeface="Calibri" panose="020F0502020204030204" pitchFamily="34" charset="0"/>
                <a:ea typeface="ＭＳ Ｐゴシック" pitchFamily="34" charset="-128"/>
              </a:rPr>
              <a:t>Meccanismi lessicali</a:t>
            </a:r>
          </a:p>
          <a:p>
            <a:pPr marL="265176" indent="-265176" algn="just" fontAlgn="auto">
              <a:spcAft>
                <a:spcPts val="0"/>
              </a:spcAft>
              <a:buFont typeface="Wingdings" pitchFamily="2" charset="2"/>
              <a:buChar char="Ø"/>
              <a:defRPr/>
            </a:pPr>
            <a:r>
              <a:rPr lang="it-IT" altLang="it-IT" sz="3000" dirty="0">
                <a:latin typeface="Calibri" panose="020F0502020204030204" pitchFamily="34" charset="0"/>
                <a:ea typeface="ＭＳ Ｐゴシック" pitchFamily="34" charset="-128"/>
              </a:rPr>
              <a:t>Meccanismi </a:t>
            </a:r>
            <a:r>
              <a:rPr lang="it-IT" altLang="it-IT" sz="3000" dirty="0" err="1">
                <a:latin typeface="Calibri" panose="020F0502020204030204" pitchFamily="34" charset="0"/>
                <a:ea typeface="ＭＳ Ｐゴシック" pitchFamily="34" charset="-128"/>
              </a:rPr>
              <a:t>presintattici</a:t>
            </a:r>
            <a:endParaRPr lang="it-IT" altLang="it-IT" sz="3000" dirty="0">
              <a:latin typeface="Calibri" panose="020F0502020204030204" pitchFamily="34" charset="0"/>
              <a:ea typeface="ＭＳ Ｐゴシック" pitchFamily="34" charset="-128"/>
            </a:endParaRPr>
          </a:p>
          <a:p>
            <a:pPr marL="265176" indent="-265176" algn="just" fontAlgn="auto">
              <a:spcAft>
                <a:spcPts val="0"/>
              </a:spcAft>
              <a:buFont typeface="Wingdings" pitchFamily="2" charset="2"/>
              <a:buChar char="Ø"/>
              <a:defRPr/>
            </a:pPr>
            <a:r>
              <a:rPr lang="it-IT" altLang="it-IT" sz="3000" dirty="0">
                <a:latin typeface="Calibri" panose="020F0502020204030204" pitchFamily="34" charset="0"/>
                <a:ea typeface="ＭＳ Ｐゴシック" pitchFamily="34" charset="-128"/>
              </a:rPr>
              <a:t>Abilità di </a:t>
            </a:r>
            <a:r>
              <a:rPr lang="it-IT" altLang="it-IT" sz="3000" dirty="0" err="1">
                <a:latin typeface="Calibri" panose="020F0502020204030204" pitchFamily="34" charset="0"/>
                <a:ea typeface="ＭＳ Ｐゴシック" pitchFamily="34" charset="-128"/>
              </a:rPr>
              <a:t>counting</a:t>
            </a:r>
            <a:endParaRPr lang="it-IT" altLang="it-IT" sz="3000" dirty="0">
              <a:latin typeface="Calibri" panose="020F0502020204030204" pitchFamily="34" charset="0"/>
              <a:ea typeface="ＭＳ Ｐゴシック" pitchFamily="34" charset="-128"/>
            </a:endParaRPr>
          </a:p>
          <a:p>
            <a:pPr marL="265176" indent="-265176" algn="just" fontAlgn="auto">
              <a:spcAft>
                <a:spcPts val="0"/>
              </a:spcAft>
              <a:buFont typeface="Wingdings 2"/>
              <a:buChar char=""/>
              <a:defRPr/>
            </a:pPr>
            <a:endParaRPr lang="it-IT" sz="3000"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9FCEDFD0-8419-4CA1-86A3-82A4BA18D14F}" type="slidenum">
              <a:rPr lang="it-IT"/>
              <a:pPr>
                <a:defRPr/>
              </a:pPr>
              <a:t>52</a:t>
            </a:fld>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67586" name="Segnaposto contenuto 2"/>
          <p:cNvSpPr>
            <a:spLocks noGrp="1"/>
          </p:cNvSpPr>
          <p:nvPr>
            <p:ph idx="1"/>
          </p:nvPr>
        </p:nvSpPr>
        <p:spPr>
          <a:xfrm>
            <a:off x="503238" y="530225"/>
            <a:ext cx="8183562" cy="4187825"/>
          </a:xfrm>
        </p:spPr>
        <p:txBody>
          <a:bodyPr/>
          <a:lstStyle/>
          <a:p>
            <a:pPr algn="just">
              <a:lnSpc>
                <a:spcPct val="90000"/>
              </a:lnSpc>
            </a:pPr>
            <a:r>
              <a:rPr lang="it-IT" altLang="it-IT" smtClean="0">
                <a:latin typeface="Calibri" pitchFamily="34" charset="0"/>
                <a:ea typeface="ＭＳ Ｐゴシック"/>
                <a:cs typeface="ＭＳ Ｐゴシック"/>
              </a:rPr>
              <a:t>Valuta le competenze numeriche e di conteggio</a:t>
            </a:r>
          </a:p>
          <a:p>
            <a:pPr algn="just">
              <a:lnSpc>
                <a:spcPct val="90000"/>
              </a:lnSpc>
            </a:pPr>
            <a:r>
              <a:rPr lang="it-IT" altLang="it-IT" smtClean="0">
                <a:latin typeface="Calibri" pitchFamily="34" charset="0"/>
                <a:ea typeface="ＭＳ Ｐゴシック"/>
                <a:cs typeface="ＭＳ Ｐゴシック"/>
              </a:rPr>
              <a:t>Consente di individuare precocemente profili a rischio</a:t>
            </a:r>
          </a:p>
          <a:p>
            <a:pPr algn="just">
              <a:lnSpc>
                <a:spcPct val="90000"/>
              </a:lnSpc>
            </a:pPr>
            <a:r>
              <a:rPr lang="it-IT" altLang="it-IT" smtClean="0">
                <a:latin typeface="Calibri" pitchFamily="34" charset="0"/>
                <a:ea typeface="ＭＳ Ｐゴシック"/>
                <a:cs typeface="ＭＳ Ｐゴシック"/>
              </a:rPr>
              <a:t>Per bambini dai 4 ai 6,5 anni</a:t>
            </a:r>
          </a:p>
          <a:p>
            <a:pPr algn="just">
              <a:lnSpc>
                <a:spcPct val="90000"/>
              </a:lnSpc>
            </a:pPr>
            <a:r>
              <a:rPr lang="it-IT" altLang="it-IT" smtClean="0">
                <a:latin typeface="Calibri" pitchFamily="34" charset="0"/>
                <a:ea typeface="ＭＳ Ｐゴシック"/>
                <a:cs typeface="ＭＳ Ｐゴシック"/>
              </a:rPr>
              <a:t>E’ composta da 11 prove che indagano processi semantici, lessicali, presintattici e di conteggio</a:t>
            </a:r>
          </a:p>
          <a:p>
            <a:endParaRPr lang="it-IT"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805C7B03-ABA8-46A5-A40F-C911E37CB889}" type="slidenum">
              <a:rPr lang="it-IT"/>
              <a:pPr>
                <a:defRPr/>
              </a:pPr>
              <a:t>53</a:t>
            </a:fld>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68610" name="Segnaposto contenuto 2"/>
          <p:cNvSpPr>
            <a:spLocks noGrp="1"/>
          </p:cNvSpPr>
          <p:nvPr>
            <p:ph idx="1"/>
          </p:nvPr>
        </p:nvSpPr>
        <p:spPr>
          <a:xfrm>
            <a:off x="503238" y="530225"/>
            <a:ext cx="8183562" cy="4187825"/>
          </a:xfrm>
        </p:spPr>
        <p:txBody>
          <a:bodyPr/>
          <a:lstStyle/>
          <a:p>
            <a:pPr algn="just"/>
            <a:r>
              <a:rPr lang="it-IT" altLang="it-IT" smtClean="0">
                <a:ea typeface="ＭＳ Ｐゴシック"/>
                <a:cs typeface="ＭＳ Ｐゴシック"/>
              </a:rPr>
              <a:t>Individuale</a:t>
            </a:r>
          </a:p>
          <a:p>
            <a:pPr algn="just"/>
            <a:r>
              <a:rPr lang="it-IT" altLang="it-IT" smtClean="0">
                <a:ea typeface="ＭＳ Ｐゴシック"/>
                <a:cs typeface="ＭＳ Ｐゴシック"/>
              </a:rPr>
              <a:t>Richiede 20 minuti circa</a:t>
            </a:r>
          </a:p>
          <a:p>
            <a:pPr algn="just"/>
            <a:r>
              <a:rPr lang="it-IT" altLang="it-IT" smtClean="0">
                <a:ea typeface="ＭＳ Ｐゴシック"/>
                <a:cs typeface="ＭＳ Ｐゴシック"/>
              </a:rPr>
              <a:t>Necessita di un ambiente tranquillo</a:t>
            </a:r>
          </a:p>
          <a:p>
            <a:pPr algn="just"/>
            <a:r>
              <a:rPr lang="it-IT" altLang="it-IT" smtClean="0">
                <a:ea typeface="ＭＳ Ｐゴシック"/>
                <a:cs typeface="ＭＳ Ｐゴシック"/>
              </a:rPr>
              <a:t>La batteria consente il calcolo di un punteggio totale, per area e per prova, nonché osservazioni qualitative</a:t>
            </a:r>
          </a:p>
          <a:p>
            <a:endParaRPr lang="it-IT"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E9D76232-F742-4E7E-8A1D-7BFC4FB08F6B}" type="slidenum">
              <a:rPr lang="it-IT"/>
              <a:pPr>
                <a:defRPr/>
              </a:pPr>
              <a:t>54</a:t>
            </a:fld>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5EC71384-AB8A-40E9-9BD4-D6D2DB2B5702}" type="slidenum">
              <a:rPr lang="it-IT"/>
              <a:pPr>
                <a:defRPr/>
              </a:pPr>
              <a:t>55</a:t>
            </a:fld>
            <a:endParaRPr lang="it-IT"/>
          </a:p>
        </p:txBody>
      </p:sp>
      <p:pic>
        <p:nvPicPr>
          <p:cNvPr id="69637" name="Picture 4"/>
          <p:cNvPicPr>
            <a:picLocks noGrp="1" noChangeAspect="1" noChangeArrowheads="1"/>
          </p:cNvPicPr>
          <p:nvPr>
            <p:ph idx="1"/>
          </p:nvPr>
        </p:nvPicPr>
        <p:blipFill>
          <a:blip r:embed="rId2"/>
          <a:srcRect/>
          <a:stretch>
            <a:fillRect/>
          </a:stretch>
        </p:blipFill>
        <p:spPr>
          <a:xfrm>
            <a:off x="1476375" y="530225"/>
            <a:ext cx="5907088" cy="4187825"/>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70658" name="Segnaposto contenuto 2"/>
          <p:cNvSpPr>
            <a:spLocks noGrp="1"/>
          </p:cNvSpPr>
          <p:nvPr>
            <p:ph idx="1"/>
          </p:nvPr>
        </p:nvSpPr>
        <p:spPr>
          <a:xfrm>
            <a:off x="503238" y="530225"/>
            <a:ext cx="8183562" cy="4187825"/>
          </a:xfrm>
        </p:spPr>
        <p:txBody>
          <a:bodyPr/>
          <a:lstStyle/>
          <a:p>
            <a:pPr algn="ctr"/>
            <a:r>
              <a:rPr lang="it-IT" altLang="it-IT" sz="3200" b="1" smtClean="0">
                <a:solidFill>
                  <a:schemeClr val="accent1"/>
                </a:solidFill>
                <a:latin typeface="Calibri" pitchFamily="34" charset="0"/>
                <a:ea typeface="ＭＳ Ｐゴシック"/>
                <a:cs typeface="ＭＳ Ｐゴシック"/>
              </a:rPr>
              <a:t>AREA PROCESSI SEMANTICI (entro il numero 9)</a:t>
            </a:r>
          </a:p>
          <a:p>
            <a:pPr algn="just"/>
            <a:r>
              <a:rPr lang="it-IT" altLang="it-IT" smtClean="0">
                <a:latin typeface="Calibri" pitchFamily="34" charset="0"/>
                <a:ea typeface="ＭＳ Ｐゴシック"/>
                <a:cs typeface="ＭＳ Ｐゴシック"/>
              </a:rPr>
              <a:t>Confronto fra quantità </a:t>
            </a:r>
          </a:p>
          <a:p>
            <a:r>
              <a:rPr lang="it-IT" altLang="it-IT" smtClean="0">
                <a:latin typeface="Calibri" pitchFamily="34" charset="0"/>
                <a:ea typeface="ＭＳ Ｐゴシック"/>
                <a:cs typeface="ＭＳ Ｐゴシック"/>
              </a:rPr>
              <a:t>Comparazione numeri arabici</a:t>
            </a:r>
          </a:p>
          <a:p>
            <a:pPr algn="ctr"/>
            <a:r>
              <a:rPr lang="it-IT" altLang="it-IT" sz="3200" b="1" smtClean="0">
                <a:solidFill>
                  <a:schemeClr val="accent1"/>
                </a:solidFill>
                <a:latin typeface="Calibri" pitchFamily="34" charset="0"/>
                <a:ea typeface="ＭＳ Ｐゴシック"/>
                <a:cs typeface="ＭＳ Ｐゴシック"/>
              </a:rPr>
              <a:t>AREA PROCESSI LESSICALI</a:t>
            </a:r>
          </a:p>
          <a:p>
            <a:pPr algn="just"/>
            <a:r>
              <a:rPr lang="it-IT" altLang="it-IT" smtClean="0">
                <a:latin typeface="Calibri" pitchFamily="34" charset="0"/>
                <a:ea typeface="ＭＳ Ｐゴシック"/>
                <a:cs typeface="ＭＳ Ｐゴシック"/>
              </a:rPr>
              <a:t>Corrispondenza nome-numero (da 1 a 9)</a:t>
            </a:r>
          </a:p>
          <a:p>
            <a:pPr algn="just"/>
            <a:r>
              <a:rPr lang="it-IT" altLang="it-IT" smtClean="0">
                <a:latin typeface="Calibri" pitchFamily="34" charset="0"/>
                <a:ea typeface="ＭＳ Ｐゴシック"/>
                <a:cs typeface="ＭＳ Ｐゴシック"/>
              </a:rPr>
              <a:t>Lettura di numeri scritti in codice arabico (da 1 a 9)</a:t>
            </a:r>
          </a:p>
          <a:p>
            <a:pPr algn="just"/>
            <a:r>
              <a:rPr lang="it-IT" altLang="it-IT" smtClean="0">
                <a:latin typeface="Calibri" pitchFamily="34" charset="0"/>
                <a:ea typeface="ＭＳ Ｐゴシック"/>
                <a:cs typeface="ＭＳ Ｐゴシック"/>
              </a:rPr>
              <a:t>Scrittura di numeri ( da 1 a 5)</a:t>
            </a:r>
          </a:p>
          <a:p>
            <a:pPr algn="just"/>
            <a:endParaRPr lang="it-IT" altLang="it-IT" smtClean="0">
              <a:latin typeface="Calibri" pitchFamily="34" charset="0"/>
              <a:ea typeface="ＭＳ Ｐゴシック"/>
              <a:cs typeface="ＭＳ Ｐゴシック"/>
            </a:endParaRPr>
          </a:p>
          <a:p>
            <a:pPr algn="just"/>
            <a:endParaRPr lang="it-IT" altLang="it-IT" smtClean="0">
              <a:latin typeface="Calibri" pitchFamily="34" charset="0"/>
              <a:ea typeface="ＭＳ Ｐゴシック"/>
              <a:cs typeface="ＭＳ Ｐゴシック"/>
            </a:endParaRPr>
          </a:p>
          <a:p>
            <a:pPr algn="just"/>
            <a:endParaRPr lang="it-IT" altLang="it-IT" smtClean="0">
              <a:latin typeface="Calibri" pitchFamily="34" charset="0"/>
              <a:ea typeface="ＭＳ Ｐゴシック"/>
              <a:cs typeface="ＭＳ Ｐゴシック"/>
            </a:endParaRPr>
          </a:p>
          <a:p>
            <a:pPr algn="just"/>
            <a:endParaRPr lang="it-IT" altLang="it-IT" smtClean="0">
              <a:latin typeface="Calibri" pitchFamily="34" charset="0"/>
              <a:ea typeface="ＭＳ Ｐゴシック"/>
              <a:cs typeface="ＭＳ Ｐゴシック"/>
            </a:endParaRPr>
          </a:p>
          <a:p>
            <a:endParaRPr lang="it-IT"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14EA3FAD-FC23-4974-8A3D-AD0EC485E988}" type="slidenum">
              <a:rPr lang="it-IT"/>
              <a:pPr>
                <a:defRPr/>
              </a:pPr>
              <a:t>56</a:t>
            </a:fld>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lnSpcReduction="10000"/>
          </a:bodyPr>
          <a:lstStyle/>
          <a:p>
            <a:pPr marL="265176" indent="-265176" algn="ctr" fontAlgn="auto">
              <a:spcAft>
                <a:spcPts val="0"/>
              </a:spcAft>
              <a:buFont typeface="Wingdings 2"/>
              <a:buChar char=""/>
              <a:defRPr/>
            </a:pPr>
            <a:r>
              <a:rPr lang="it-IT" sz="3200" b="1" dirty="0">
                <a:solidFill>
                  <a:schemeClr val="accent1"/>
                </a:solidFill>
                <a:latin typeface="Calibri" panose="020F0502020204030204" pitchFamily="34" charset="0"/>
              </a:rPr>
              <a:t>AREA DEL CONTEGGIO </a:t>
            </a:r>
          </a:p>
          <a:p>
            <a:pPr marL="265176" indent="-265176" algn="ctr" fontAlgn="auto">
              <a:spcAft>
                <a:spcPts val="0"/>
              </a:spcAft>
              <a:buFont typeface="Wingdings 2"/>
              <a:buChar char=""/>
              <a:defRPr/>
            </a:pPr>
            <a:r>
              <a:rPr lang="it-IT" dirty="0">
                <a:latin typeface="Calibri" panose="020F0502020204030204" pitchFamily="34" charset="0"/>
              </a:rPr>
              <a:t>Enumerazione in avanti ed indietro (conta in avanti fino al numero 20 e all’indietro fino al numero 10)</a:t>
            </a:r>
          </a:p>
          <a:p>
            <a:pPr marL="265176" indent="-265176" algn="just" fontAlgn="auto">
              <a:spcAft>
                <a:spcPts val="0"/>
              </a:spcAft>
              <a:buFont typeface="Wingdings 2"/>
              <a:buChar char=""/>
              <a:defRPr/>
            </a:pPr>
            <a:r>
              <a:rPr lang="it-IT" dirty="0">
                <a:latin typeface="Calibri" panose="020F0502020204030204" pitchFamily="34" charset="0"/>
              </a:rPr>
              <a:t>Seriazione di numeri arabici (entro il numero 5)</a:t>
            </a:r>
          </a:p>
          <a:p>
            <a:pPr marL="265176" indent="-265176" algn="just" fontAlgn="auto">
              <a:spcAft>
                <a:spcPts val="0"/>
              </a:spcAft>
              <a:buFont typeface="Wingdings 2"/>
              <a:buChar char=""/>
              <a:defRPr/>
            </a:pPr>
            <a:r>
              <a:rPr lang="it-IT" dirty="0">
                <a:latin typeface="Calibri" panose="020F0502020204030204" pitchFamily="34" charset="0"/>
              </a:rPr>
              <a:t>Completamento di seriazioni (entro il numero 5)</a:t>
            </a:r>
          </a:p>
          <a:p>
            <a:pPr marL="265176" indent="-265176" algn="ctr" fontAlgn="auto">
              <a:spcAft>
                <a:spcPts val="0"/>
              </a:spcAft>
              <a:buFont typeface="Wingdings 2"/>
              <a:buChar char=""/>
              <a:defRPr/>
            </a:pPr>
            <a:r>
              <a:rPr lang="it-IT" sz="3200" b="1" dirty="0">
                <a:solidFill>
                  <a:schemeClr val="accent1"/>
                </a:solidFill>
                <a:latin typeface="Calibri" panose="020F0502020204030204" pitchFamily="34" charset="0"/>
              </a:rPr>
              <a:t>AREA PROCESSI PRE-SINTATTICI</a:t>
            </a:r>
          </a:p>
          <a:p>
            <a:pPr marL="265176" indent="-265176" algn="just" fontAlgn="auto">
              <a:spcAft>
                <a:spcPts val="0"/>
              </a:spcAft>
              <a:buFont typeface="Wingdings 2"/>
              <a:buChar char=""/>
              <a:defRPr/>
            </a:pPr>
            <a:r>
              <a:rPr lang="it-IT" dirty="0">
                <a:latin typeface="Calibri" panose="020F0502020204030204" pitchFamily="34" charset="0"/>
              </a:rPr>
              <a:t>Corrispondenza tra codice arabico e quantità</a:t>
            </a:r>
          </a:p>
          <a:p>
            <a:pPr marL="265176" indent="-265176" algn="just" fontAlgn="auto">
              <a:spcAft>
                <a:spcPts val="0"/>
              </a:spcAft>
              <a:buFont typeface="Wingdings 2"/>
              <a:buChar char=""/>
              <a:defRPr/>
            </a:pPr>
            <a:r>
              <a:rPr lang="it-IT" dirty="0">
                <a:latin typeface="Calibri" panose="020F0502020204030204" pitchFamily="34" charset="0"/>
              </a:rPr>
              <a:t>Uno-tanti</a:t>
            </a:r>
          </a:p>
          <a:p>
            <a:pPr marL="265176" indent="-265176" algn="just" fontAlgn="auto">
              <a:spcAft>
                <a:spcPts val="0"/>
              </a:spcAft>
              <a:buFont typeface="Wingdings 2"/>
              <a:buChar char=""/>
              <a:defRPr/>
            </a:pPr>
            <a:r>
              <a:rPr lang="it-IT" dirty="0">
                <a:latin typeface="Calibri" panose="020F0502020204030204" pitchFamily="34" charset="0"/>
              </a:rPr>
              <a:t>Ordine di grandezza</a:t>
            </a:r>
          </a:p>
          <a:p>
            <a:pPr marL="265176" indent="-265176"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73265F8E-EFE7-4884-AA3D-688E8063936C}" type="slidenum">
              <a:rPr lang="it-IT"/>
              <a:pPr>
                <a:defRPr/>
              </a:pPr>
              <a:t>57</a:t>
            </a:fld>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fontScale="92500" lnSpcReduction="20000"/>
          </a:bodyPr>
          <a:lstStyle/>
          <a:p>
            <a:pPr marL="265176" indent="-265176" algn="ctr" fontAlgn="auto">
              <a:spcAft>
                <a:spcPts val="0"/>
              </a:spcAft>
              <a:buFont typeface="Wingdings 2"/>
              <a:buChar char=""/>
              <a:defRPr/>
            </a:pPr>
            <a:r>
              <a:rPr lang="it-IT" dirty="0" smtClean="0"/>
              <a:t> </a:t>
            </a:r>
            <a:r>
              <a:rPr lang="it-IT" b="1" dirty="0" smtClean="0">
                <a:solidFill>
                  <a:schemeClr val="accent1"/>
                </a:solidFill>
                <a:latin typeface="Calibri" panose="020F0502020204030204" pitchFamily="34" charset="0"/>
              </a:rPr>
              <a:t>CONFRONTO TRA QUANTITA</a:t>
            </a:r>
            <a:r>
              <a:rPr lang="it-IT" dirty="0" smtClean="0">
                <a:latin typeface="Calibri" panose="020F0502020204030204" pitchFamily="34" charset="0"/>
              </a:rPr>
              <a:t>’</a:t>
            </a:r>
          </a:p>
          <a:p>
            <a:pPr marL="0" indent="0" algn="just" fontAlgn="auto">
              <a:spcAft>
                <a:spcPts val="0"/>
              </a:spcAft>
              <a:buFont typeface="Wingdings 2"/>
              <a:buNone/>
              <a:defRPr/>
            </a:pPr>
            <a:r>
              <a:rPr lang="it-IT" dirty="0" smtClean="0">
                <a:latin typeface="Calibri" panose="020F0502020204030204" pitchFamily="34" charset="0"/>
              </a:rPr>
              <a:t>Consiste nel confrontare 2 serie di dot di diversa numerosità e nel decidere qual è il set con il numero maggiore di elementi. Gli item sono 10 di diversa difficoltà e prevedono confronti:</a:t>
            </a:r>
          </a:p>
          <a:p>
            <a:pPr marL="0" indent="0" algn="just" fontAlgn="auto">
              <a:spcAft>
                <a:spcPts val="0"/>
              </a:spcAft>
              <a:buFont typeface="Wingdings 2"/>
              <a:buNone/>
              <a:defRPr/>
            </a:pPr>
            <a:r>
              <a:rPr lang="it-IT" dirty="0" smtClean="0">
                <a:latin typeface="Calibri" panose="020F0502020204030204" pitchFamily="34" charset="0"/>
              </a:rPr>
              <a:t>-tra serie di dot di diversa dimensione (situazione congruente quando il set a numerosità maggiore presenta i pallini di dimensione maggiore rispetto alla configurazione di confronto e incongruente quando il set a numerosità maggiore è costituito da pallini più piccoli rispetto all’altro)</a:t>
            </a:r>
          </a:p>
          <a:p>
            <a:pPr marL="0" indent="0" algn="just" fontAlgn="auto">
              <a:spcAft>
                <a:spcPts val="0"/>
              </a:spcAft>
              <a:buFont typeface="Wingdings 2"/>
              <a:buNone/>
              <a:defRPr/>
            </a:pPr>
            <a:r>
              <a:rPr lang="it-IT" dirty="0">
                <a:latin typeface="Calibri" panose="020F0502020204030204" pitchFamily="34" charset="0"/>
              </a:rPr>
              <a:t>-</a:t>
            </a:r>
            <a:r>
              <a:rPr lang="it-IT" dirty="0" smtClean="0">
                <a:latin typeface="Calibri" panose="020F0502020204030204" pitchFamily="34" charset="0"/>
              </a:rPr>
              <a:t>Tra set di dot di uguale dimensione (situazione neutra) </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CC9E5C87-F2E5-472F-88BD-D32946002DF8}" type="slidenum">
              <a:rPr lang="it-IT"/>
              <a:pPr>
                <a:defRPr/>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lnSpcReduction="10000"/>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COMPARAZIONE TRA NUMERI ARABICI </a:t>
            </a:r>
          </a:p>
          <a:p>
            <a:pPr marL="265176" indent="-265176" algn="just" fontAlgn="auto">
              <a:spcAft>
                <a:spcPts val="0"/>
              </a:spcAft>
              <a:buFont typeface="Wingdings 2"/>
              <a:buChar char=""/>
              <a:defRPr/>
            </a:pPr>
            <a:r>
              <a:rPr lang="it-IT" dirty="0" smtClean="0">
                <a:latin typeface="Calibri" panose="020F0502020204030204" pitchFamily="34" charset="0"/>
              </a:rPr>
              <a:t>Si analizza la capacità di effettuare  il confronto usando una rappresentazione mentale del numero, basata sulla numerosità ed elicitata dal codice arabico. Il compito consiste nel confrontare tra loro due numeri scritti in codice arabico e decidere qual è il maggiore, sono previsti confronti tra numeri adiacenti e numeri più lontani tra loro. Si propone anche una riflessione metacognitiva per portare l’attenzione sulla numerosità. Es. perché 4 è più di 2?</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B48AFB7B-53EB-4760-8E3C-364CB395AA73}" type="slidenum">
              <a:rPr lang="it-IT"/>
              <a:pPr>
                <a:defRPr/>
              </a:pPr>
              <a:t>59</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3238" y="530225"/>
            <a:ext cx="8183562" cy="4187825"/>
          </a:xfrm>
        </p:spPr>
        <p:txBody>
          <a:bodyPr>
            <a:normAutofit/>
          </a:bodyPr>
          <a:lstStyle/>
          <a:p>
            <a:pPr marL="0" indent="0" algn="ctr" fontAlgn="auto">
              <a:spcAft>
                <a:spcPts val="0"/>
              </a:spcAft>
              <a:buFont typeface="Wingdings 2"/>
              <a:buNone/>
              <a:defRPr/>
            </a:pPr>
            <a:r>
              <a:rPr lang="it-IT" sz="3600" b="1" dirty="0" smtClean="0">
                <a:solidFill>
                  <a:schemeClr val="accent1"/>
                </a:solidFill>
                <a:latin typeface="Calibri" panose="020F0502020204030204" pitchFamily="34" charset="0"/>
              </a:rPr>
              <a:t>DIFFICOLTA’ NELLO SVILUPPO DEL LINGUAGGIO</a:t>
            </a:r>
          </a:p>
          <a:p>
            <a:pPr marL="0" indent="0" algn="ctr" fontAlgn="auto">
              <a:spcAft>
                <a:spcPts val="0"/>
              </a:spcAft>
              <a:buFont typeface="Wingdings 2"/>
              <a:buNone/>
              <a:defRPr/>
            </a:pPr>
            <a:endParaRPr lang="it-IT" sz="3600" b="1" dirty="0" smtClean="0">
              <a:solidFill>
                <a:schemeClr val="accent1"/>
              </a:solidFill>
              <a:latin typeface="Calibri" panose="020F0502020204030204" pitchFamily="34" charset="0"/>
            </a:endParaRPr>
          </a:p>
          <a:p>
            <a:pPr marL="265176" indent="-265176" algn="just" fontAlgn="auto">
              <a:spcAft>
                <a:spcPts val="0"/>
              </a:spcAft>
              <a:buFont typeface="Wingdings 2"/>
              <a:buChar char=""/>
              <a:defRPr/>
            </a:pPr>
            <a:r>
              <a:rPr lang="it-IT" dirty="0" smtClean="0">
                <a:latin typeface="Calibri" panose="020F0502020204030204" pitchFamily="34" charset="0"/>
              </a:rPr>
              <a:t>Confusione di suoni</a:t>
            </a:r>
          </a:p>
          <a:p>
            <a:pPr marL="265176" indent="-265176" algn="just" fontAlgn="auto">
              <a:spcAft>
                <a:spcPts val="0"/>
              </a:spcAft>
              <a:buFont typeface="Wingdings 2"/>
              <a:buChar char=""/>
              <a:defRPr/>
            </a:pPr>
            <a:r>
              <a:rPr lang="it-IT" dirty="0" smtClean="0">
                <a:latin typeface="Calibri" panose="020F0502020204030204" pitchFamily="34" charset="0"/>
              </a:rPr>
              <a:t>Frasi incomplete</a:t>
            </a:r>
          </a:p>
          <a:p>
            <a:pPr marL="265176" indent="-265176" algn="just" fontAlgn="auto">
              <a:spcAft>
                <a:spcPts val="0"/>
              </a:spcAft>
              <a:buFont typeface="Wingdings 2"/>
              <a:buChar char=""/>
              <a:defRPr/>
            </a:pPr>
            <a:r>
              <a:rPr lang="it-IT" dirty="0" smtClean="0">
                <a:latin typeface="Calibri" panose="020F0502020204030204" pitchFamily="34" charset="0"/>
              </a:rPr>
              <a:t>Sintassi inadeguata</a:t>
            </a:r>
          </a:p>
          <a:p>
            <a:pPr marL="265176" indent="-265176" fontAlgn="auto">
              <a:spcAft>
                <a:spcPts val="0"/>
              </a:spcAft>
              <a:buFont typeface="Wingdings 2"/>
              <a:buChar char=""/>
              <a:defRPr/>
            </a:pP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B7697166-2E36-410F-AF57-B237A91EED70}" type="slidenum">
              <a:rPr lang="it-IT"/>
              <a:pPr>
                <a:defRPr/>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dirty="0">
              <a:solidFill>
                <a:schemeClr val="accent1">
                  <a:tint val="88000"/>
                  <a:satMod val="150000"/>
                </a:schemeClr>
              </a:solidFill>
            </a:endParaRPr>
          </a:p>
        </p:txBody>
      </p:sp>
      <p:sp>
        <p:nvSpPr>
          <p:cNvPr id="74754" name="Segnaposto contenuto 2"/>
          <p:cNvSpPr>
            <a:spLocks noGrp="1"/>
          </p:cNvSpPr>
          <p:nvPr>
            <p:ph idx="1"/>
          </p:nvPr>
        </p:nvSpPr>
        <p:spPr>
          <a:xfrm>
            <a:off x="503238" y="530225"/>
            <a:ext cx="8183562" cy="4187825"/>
          </a:xfrm>
        </p:spPr>
        <p:txBody>
          <a:bodyPr/>
          <a:lstStyle/>
          <a:p>
            <a:pPr algn="ctr"/>
            <a:r>
              <a:rPr lang="it-IT" sz="3200" b="1" smtClean="0">
                <a:solidFill>
                  <a:schemeClr val="accent1"/>
                </a:solidFill>
                <a:latin typeface="Calibri" pitchFamily="34" charset="0"/>
              </a:rPr>
              <a:t>ENUMERAZIONE IN AVANTI E INDIETRO</a:t>
            </a:r>
          </a:p>
          <a:p>
            <a:pPr algn="just"/>
            <a:r>
              <a:rPr lang="it-IT" smtClean="0">
                <a:latin typeface="Calibri" pitchFamily="34" charset="0"/>
              </a:rPr>
              <a:t>Si chiede al bambino di pronunciare le parole-numero nel corretto ordine (n+1 e n-1) che implica il principio della corrispondenza uno a uno, l’ordine stabile e la cardinalità. All’inizio è introdotta una riflessione metacognitiva in quanto si chiede al bambino se è consapevole di saper contare.</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F409038A-15BB-46E6-8EB9-B1EE7409ED09}" type="slidenum">
              <a:rPr lang="it-IT"/>
              <a:pPr>
                <a:defRPr/>
              </a:pPr>
              <a:t>60</a:t>
            </a:fld>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75778" name="Segnaposto contenuto 2"/>
          <p:cNvSpPr>
            <a:spLocks noGrp="1"/>
          </p:cNvSpPr>
          <p:nvPr>
            <p:ph idx="1"/>
          </p:nvPr>
        </p:nvSpPr>
        <p:spPr>
          <a:xfrm>
            <a:off x="503238" y="530225"/>
            <a:ext cx="8183562" cy="4187825"/>
          </a:xfrm>
        </p:spPr>
        <p:txBody>
          <a:bodyPr/>
          <a:lstStyle/>
          <a:p>
            <a:pPr algn="ctr"/>
            <a:r>
              <a:rPr lang="it-IT" sz="3200" b="1" smtClean="0">
                <a:solidFill>
                  <a:schemeClr val="accent1"/>
                </a:solidFill>
                <a:latin typeface="Calibri" pitchFamily="34" charset="0"/>
              </a:rPr>
              <a:t>SERIAZIONE DI NUMERI ARABICI</a:t>
            </a:r>
          </a:p>
          <a:p>
            <a:pPr algn="just"/>
            <a:r>
              <a:rPr lang="it-IT" smtClean="0">
                <a:latin typeface="Calibri" pitchFamily="34" charset="0"/>
              </a:rPr>
              <a:t>Prevede di mettere in ordine crescente i numeri arabici da 1 a 5; indaga l’abilità del bambino di ricostruire e mantenere la corretta sequenza in avanti implicata nell’abilità di conteggio.</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68E3095B-7AED-4048-9A4E-ADAF9CACFBC2}" type="slidenum">
              <a:rPr lang="it-IT"/>
              <a:pPr>
                <a:defRPr/>
              </a:pPr>
              <a:t>61</a:t>
            </a:fld>
            <a:endParaRPr lang="it-IT"/>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lnSpcReduction="10000"/>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COMPLETAMENTO DI SERIAZIONI</a:t>
            </a:r>
          </a:p>
          <a:p>
            <a:pPr marL="265176" indent="-265176" algn="just" fontAlgn="auto">
              <a:spcAft>
                <a:spcPts val="0"/>
              </a:spcAft>
              <a:buFont typeface="Wingdings 2"/>
              <a:buChar char=""/>
              <a:defRPr/>
            </a:pPr>
            <a:r>
              <a:rPr lang="it-IT" sz="3200" dirty="0" smtClean="0">
                <a:latin typeface="Calibri" panose="020F0502020204030204" pitchFamily="34" charset="0"/>
              </a:rPr>
              <a:t>La prova permette di valutare la padronanza del bambino rispetto all’acquisizione del principio dell’ordine stabile implicato nelle abilità di conteggio, indagando la sua capacità di manipolare la sequenza per costruire l’ordine corretto. Il compito prevede di completare la sequenza da 1 a 4pronunciando i numeri che sono omessi.</a:t>
            </a:r>
            <a:endParaRPr lang="it-IT" sz="3200"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F082C0A4-3CA2-47AA-BA57-35EB3952C26B}" type="slidenum">
              <a:rPr lang="it-IT"/>
              <a:pPr>
                <a:defRPr/>
              </a:pPr>
              <a:t>62</a:t>
            </a:fld>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CORRISPONDENZA NOME-NUMERO</a:t>
            </a:r>
          </a:p>
          <a:p>
            <a:pPr marL="0" indent="0" algn="just" fontAlgn="auto">
              <a:spcAft>
                <a:spcPts val="0"/>
              </a:spcAft>
              <a:buFont typeface="Wingdings 2"/>
              <a:buNone/>
              <a:defRPr/>
            </a:pPr>
            <a:r>
              <a:rPr lang="it-IT" dirty="0" smtClean="0">
                <a:latin typeface="Calibri" panose="020F0502020204030204" pitchFamily="34" charset="0"/>
              </a:rPr>
              <a:t>La prova valuta se il bambino padroneggia con sicurezza il codice arabico.</a:t>
            </a:r>
          </a:p>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LETTURA DI NUMERI SCRITTO IN CODICE ARABICO</a:t>
            </a:r>
          </a:p>
          <a:p>
            <a:pPr marL="0" indent="0" algn="just" fontAlgn="auto">
              <a:spcAft>
                <a:spcPts val="0"/>
              </a:spcAft>
              <a:buFont typeface="Wingdings 2"/>
              <a:buNone/>
              <a:defRPr/>
            </a:pPr>
            <a:r>
              <a:rPr lang="it-IT" dirty="0" smtClean="0">
                <a:latin typeface="Calibri" panose="020F0502020204030204" pitchFamily="34" charset="0"/>
              </a:rPr>
              <a:t>Si esamina la capacità del bambino di associare ad un segno grafico (codice arabico) il nome corrispondente.</a:t>
            </a: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28458B65-EC4D-4B84-A73B-0B5E6C0900D2}" type="slidenum">
              <a:rPr lang="it-IT"/>
              <a:pPr>
                <a:defRPr/>
              </a:pPr>
              <a:t>63</a:t>
            </a:fld>
            <a:endParaRPr lang="it-I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fontScale="92500" lnSpcReduction="20000"/>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SCRITTURA DI NUMERI</a:t>
            </a:r>
          </a:p>
          <a:p>
            <a:pPr marL="0" indent="0" algn="just" fontAlgn="auto">
              <a:spcAft>
                <a:spcPts val="0"/>
              </a:spcAft>
              <a:buFont typeface="Wingdings 2"/>
              <a:buNone/>
              <a:defRPr/>
            </a:pPr>
            <a:r>
              <a:rPr lang="it-IT" sz="3200" dirty="0" smtClean="0">
                <a:latin typeface="Calibri" panose="020F0502020204030204" pitchFamily="34" charset="0"/>
              </a:rPr>
              <a:t>Viene richiesta l’abilità di usare il codice arabico, si fornisce un foglio su cui scrivere i numeri.</a:t>
            </a:r>
          </a:p>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CORRISPONDENZA TRA CODICE ARABICO E QUANTITA’ </a:t>
            </a:r>
          </a:p>
          <a:p>
            <a:pPr marL="0" indent="0" algn="just" fontAlgn="auto">
              <a:spcAft>
                <a:spcPts val="0"/>
              </a:spcAft>
              <a:buFont typeface="Wingdings 2"/>
              <a:buNone/>
              <a:defRPr/>
            </a:pPr>
            <a:r>
              <a:rPr lang="it-IT" sz="3200" dirty="0" smtClean="0">
                <a:latin typeface="Calibri" panose="020F0502020204030204" pitchFamily="34" charset="0"/>
              </a:rPr>
              <a:t>Indaga se il bambino ha acquisito il legame tra numero scritto in codice arabico e la quantità corrispondente.	Viene richiesta di indicare la quantità di dot corrispondenti al numero sopraindicato scritto in codice arabico.</a:t>
            </a:r>
            <a:endParaRPr lang="it-IT" sz="3200"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48155383-65B4-4F10-9F81-C90E1B57E565}" type="slidenum">
              <a:rPr lang="it-IT"/>
              <a:pPr>
                <a:defRPr/>
              </a:pPr>
              <a:t>64</a:t>
            </a:fld>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a:bodyPr>
          <a:lstStyle/>
          <a:p>
            <a:pPr marL="265176" indent="-265176" algn="ctr" fontAlgn="auto">
              <a:spcAft>
                <a:spcPts val="0"/>
              </a:spcAft>
              <a:buFont typeface="Wingdings 2"/>
              <a:buChar char=""/>
              <a:defRPr/>
            </a:pPr>
            <a:r>
              <a:rPr lang="it-IT" sz="3200" b="1" dirty="0" smtClean="0">
                <a:solidFill>
                  <a:schemeClr val="accent1"/>
                </a:solidFill>
                <a:latin typeface="Calibri" panose="020F0502020204030204" pitchFamily="34" charset="0"/>
              </a:rPr>
              <a:t>UNO-TANTI</a:t>
            </a:r>
          </a:p>
          <a:p>
            <a:pPr marL="0" indent="0" algn="just" fontAlgn="auto">
              <a:spcAft>
                <a:spcPts val="0"/>
              </a:spcAft>
              <a:buFont typeface="Wingdings 2"/>
              <a:buNone/>
              <a:defRPr/>
            </a:pPr>
            <a:r>
              <a:rPr lang="it-IT" sz="3200" dirty="0" smtClean="0">
                <a:latin typeface="Calibri" panose="020F0502020204030204" pitchFamily="34" charset="0"/>
              </a:rPr>
              <a:t>Si esamina la capacità di riconoscere che i nomi collettivi rappresentano ampie numerosità di oggetti singoli, che certe parole al singolare, come fila o gruppo, indicano numerosità di grandezza superiore all’</a:t>
            </a:r>
            <a:r>
              <a:rPr lang="it-IT" sz="3200" dirty="0" err="1" smtClean="0">
                <a:latin typeface="Calibri" panose="020F0502020204030204" pitchFamily="34" charset="0"/>
              </a:rPr>
              <a:t>unità.L’abilità</a:t>
            </a:r>
            <a:r>
              <a:rPr lang="it-IT" sz="3200" dirty="0" smtClean="0">
                <a:latin typeface="Calibri" panose="020F0502020204030204" pitchFamily="34" charset="0"/>
              </a:rPr>
              <a:t> è un precursore nello sviluppo dei processi sintattici.</a:t>
            </a:r>
            <a:endParaRPr lang="it-IT" sz="3200"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58163A8A-2A4B-4856-B33A-94A085045366}" type="slidenum">
              <a:rPr lang="it-IT"/>
              <a:pPr>
                <a:defRPr/>
              </a:pPr>
              <a:t>65</a:t>
            </a:fld>
            <a:endParaRPr lang="it-IT"/>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80898" name="Segnaposto contenuto 2"/>
          <p:cNvSpPr>
            <a:spLocks noGrp="1"/>
          </p:cNvSpPr>
          <p:nvPr>
            <p:ph idx="1"/>
          </p:nvPr>
        </p:nvSpPr>
        <p:spPr>
          <a:xfrm>
            <a:off x="503238" y="530225"/>
            <a:ext cx="8183562" cy="4187825"/>
          </a:xfrm>
        </p:spPr>
        <p:txBody>
          <a:bodyPr/>
          <a:lstStyle/>
          <a:p>
            <a:pPr algn="ctr"/>
            <a:r>
              <a:rPr lang="it-IT" b="1" smtClean="0">
                <a:solidFill>
                  <a:schemeClr val="accent1"/>
                </a:solidFill>
                <a:latin typeface="Calibri" pitchFamily="34" charset="0"/>
              </a:rPr>
              <a:t>ORDINE DI GRANDEZZA</a:t>
            </a:r>
          </a:p>
          <a:p>
            <a:pPr algn="just"/>
            <a:r>
              <a:rPr lang="it-IT" smtClean="0">
                <a:latin typeface="Calibri" pitchFamily="34" charset="0"/>
              </a:rPr>
              <a:t>Viene richiesto di mettere in ordine decrescente dei cestini di grandezza diversa (primo item), inoltre si propongono compiti di inserimento mantenendo l’ordine di grandezza (secondo e terzo item).</a:t>
            </a: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94C11168-DBCD-4A3F-B477-639D8BF2BA4C}" type="slidenum">
              <a:rPr lang="it-IT"/>
              <a:pPr>
                <a:defRPr/>
              </a:pPr>
              <a:t>66</a:t>
            </a:fld>
            <a:endParaRPr lang="it-IT"/>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fontScale="85000" lnSpcReduction="10000"/>
          </a:bodyPr>
          <a:lstStyle/>
          <a:p>
            <a:pPr marL="265176" indent="-265176" algn="ctr" fontAlgn="auto">
              <a:spcAft>
                <a:spcPts val="0"/>
              </a:spcAft>
              <a:buFont typeface="Wingdings 2"/>
              <a:buChar char=""/>
              <a:defRPr/>
            </a:pPr>
            <a:r>
              <a:rPr lang="it-IT" sz="3800" b="1" dirty="0" smtClean="0">
                <a:solidFill>
                  <a:schemeClr val="accent1"/>
                </a:solidFill>
                <a:latin typeface="Calibri" panose="020F0502020204030204" pitchFamily="34" charset="0"/>
              </a:rPr>
              <a:t>CALCOLO DEI PUNTEGGI</a:t>
            </a:r>
          </a:p>
          <a:p>
            <a:pPr marL="0" indent="0" algn="just" fontAlgn="auto">
              <a:spcAft>
                <a:spcPts val="0"/>
              </a:spcAft>
              <a:buFont typeface="Wingdings 2"/>
              <a:buNone/>
              <a:defRPr/>
            </a:pPr>
            <a:r>
              <a:rPr lang="it-IT" sz="3200" b="1" dirty="0" smtClean="0">
                <a:latin typeface="Calibri" panose="020F0502020204030204" pitchFamily="34" charset="0"/>
              </a:rPr>
              <a:t>PUNTEGGIO PER AREA: </a:t>
            </a:r>
            <a:r>
              <a:rPr lang="it-IT" sz="3200" dirty="0" smtClean="0">
                <a:latin typeface="Calibri" panose="020F0502020204030204" pitchFamily="34" charset="0"/>
              </a:rPr>
              <a:t>somma delle singole prove che la compongono (1 punto per ogni risposta corretta)</a:t>
            </a:r>
            <a:endParaRPr lang="it-IT" sz="3200" dirty="0">
              <a:latin typeface="Calibri" panose="020F0502020204030204" pitchFamily="34" charset="0"/>
            </a:endParaRPr>
          </a:p>
          <a:p>
            <a:pPr marL="0" indent="0" algn="just" fontAlgn="auto">
              <a:spcAft>
                <a:spcPts val="0"/>
              </a:spcAft>
              <a:buFont typeface="Wingdings 2"/>
              <a:buNone/>
              <a:defRPr/>
            </a:pPr>
            <a:r>
              <a:rPr lang="it-IT" sz="3200" b="1" dirty="0" smtClean="0">
                <a:latin typeface="Calibri" panose="020F0502020204030204" pitchFamily="34" charset="0"/>
              </a:rPr>
              <a:t>PUNTEGGIO TOTALE</a:t>
            </a:r>
            <a:r>
              <a:rPr lang="it-IT" sz="3200" dirty="0" smtClean="0">
                <a:latin typeface="Calibri" panose="020F0502020204030204" pitchFamily="34" charset="0"/>
              </a:rPr>
              <a:t>: somma di tutte le prove</a:t>
            </a:r>
          </a:p>
          <a:p>
            <a:pPr marL="0" indent="0" algn="just" fontAlgn="auto">
              <a:spcAft>
                <a:spcPts val="0"/>
              </a:spcAft>
              <a:buFont typeface="Wingdings 2"/>
              <a:buNone/>
              <a:defRPr/>
            </a:pPr>
            <a:endParaRPr lang="it-IT" sz="3200" dirty="0">
              <a:latin typeface="Calibri" panose="020F0502020204030204" pitchFamily="34" charset="0"/>
            </a:endParaRPr>
          </a:p>
          <a:p>
            <a:pPr marL="0" indent="0" algn="just" fontAlgn="auto">
              <a:spcAft>
                <a:spcPts val="0"/>
              </a:spcAft>
              <a:buFont typeface="Wingdings 2"/>
              <a:buNone/>
              <a:defRPr/>
            </a:pPr>
            <a:r>
              <a:rPr lang="it-IT" sz="3200" dirty="0" smtClean="0">
                <a:latin typeface="Calibri" panose="020F0502020204030204" pitchFamily="34" charset="0"/>
              </a:rPr>
              <a:t>I risultati saranno confrontati con le rispettive norme ai fini della costruzione del profilo; inoltre saranno considerate, da un punto di vista qualitativo, le risposte date da alcune domande che accompagnano alcuni item.</a:t>
            </a:r>
          </a:p>
          <a:p>
            <a:pPr marL="0" indent="0" algn="just" fontAlgn="auto">
              <a:spcAft>
                <a:spcPts val="0"/>
              </a:spcAft>
              <a:buFont typeface="Wingdings 2"/>
              <a:buNone/>
              <a:defRPr/>
            </a:pPr>
            <a:endParaRPr lang="it-IT" sz="3200" dirty="0" smtClean="0">
              <a:latin typeface="Calibri" panose="020F0502020204030204" pitchFamily="34" charset="0"/>
            </a:endParaRPr>
          </a:p>
          <a:p>
            <a:pPr marL="265176" indent="-265176" algn="ctr" fontAlgn="auto">
              <a:spcAft>
                <a:spcPts val="0"/>
              </a:spcAft>
              <a:buFont typeface="Wingdings 2"/>
              <a:buChar char=""/>
              <a:defRPr/>
            </a:pPr>
            <a:endParaRPr lang="it-IT" sz="3200" b="1" dirty="0" smtClean="0">
              <a:solidFill>
                <a:schemeClr val="accent1"/>
              </a:solidFill>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BC63DFD1-B862-40CF-8277-D66041811534}" type="slidenum">
              <a:rPr lang="it-IT"/>
              <a:pPr>
                <a:defRPr/>
              </a:pPr>
              <a:t>67</a:t>
            </a:fld>
            <a:endParaRPr 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sp>
        <p:nvSpPr>
          <p:cNvPr id="3" name="Segnaposto contenuto 2"/>
          <p:cNvSpPr>
            <a:spLocks noGrp="1"/>
          </p:cNvSpPr>
          <p:nvPr>
            <p:ph idx="1"/>
          </p:nvPr>
        </p:nvSpPr>
        <p:spPr>
          <a:xfrm>
            <a:off x="503238" y="530225"/>
            <a:ext cx="8183562" cy="4187825"/>
          </a:xfrm>
        </p:spPr>
        <p:txBody>
          <a:bodyPr>
            <a:normAutofit fontScale="77500" lnSpcReduction="20000"/>
          </a:bodyPr>
          <a:lstStyle/>
          <a:p>
            <a:pPr marL="265176" indent="-265176" algn="just" fontAlgn="auto">
              <a:spcAft>
                <a:spcPts val="0"/>
              </a:spcAft>
              <a:buFont typeface="Wingdings 2"/>
              <a:buChar char=""/>
              <a:defRPr/>
            </a:pPr>
            <a:r>
              <a:rPr lang="it-IT" dirty="0" smtClean="0">
                <a:latin typeface="Calibri" panose="020F0502020204030204" pitchFamily="34" charset="0"/>
              </a:rPr>
              <a:t>Ciascun punteggio, specifico e generale, potrà essere definito attraverso un confronto con le fasce di prestazione, o con i percentili o con la media e la deviazione standard e si può situare nella fascia (p.73-83)</a:t>
            </a:r>
          </a:p>
          <a:p>
            <a:pPr marL="0" indent="0" algn="just" fontAlgn="auto">
              <a:spcAft>
                <a:spcPts val="0"/>
              </a:spcAft>
              <a:buFont typeface="Wingdings 2"/>
              <a:buNone/>
              <a:defRPr/>
            </a:pPr>
            <a:r>
              <a:rPr lang="it-IT" dirty="0" smtClean="0">
                <a:latin typeface="Calibri" panose="020F0502020204030204" pitchFamily="34" charset="0"/>
              </a:rPr>
              <a:t>-Criterio pienamente raggiunto: la prestazione si può considerare ottimale in quanto maggiore dell’ 80° percentile </a:t>
            </a:r>
          </a:p>
          <a:p>
            <a:pPr marL="0" indent="0" algn="just" fontAlgn="auto">
              <a:spcAft>
                <a:spcPts val="0"/>
              </a:spcAft>
              <a:buFont typeface="Wingdings 2"/>
              <a:buNone/>
              <a:defRPr/>
            </a:pPr>
            <a:r>
              <a:rPr lang="it-IT" dirty="0" smtClean="0">
                <a:latin typeface="Calibri" panose="020F0502020204030204" pitchFamily="34" charset="0"/>
              </a:rPr>
              <a:t>-Prestazione sufficiente: in linea con quanto normalmente atteso</a:t>
            </a:r>
          </a:p>
          <a:p>
            <a:pPr marL="0" indent="0" algn="just" fontAlgn="auto">
              <a:spcAft>
                <a:spcPts val="0"/>
              </a:spcAft>
              <a:buFont typeface="Wingdings 2"/>
              <a:buNone/>
              <a:defRPr/>
            </a:pPr>
            <a:r>
              <a:rPr lang="it-IT" dirty="0" smtClean="0">
                <a:latin typeface="Calibri" panose="020F0502020204030204" pitchFamily="34" charset="0"/>
              </a:rPr>
              <a:t>-Richiesta di attenzione (presenza di difficoltà, anche se di lieve entità, ed evidenze indicanti l’opportunità di avviare un intervento didattico-educativo)</a:t>
            </a:r>
          </a:p>
          <a:p>
            <a:pPr marL="0" indent="0" algn="just" fontAlgn="auto">
              <a:spcAft>
                <a:spcPts val="0"/>
              </a:spcAft>
              <a:buFont typeface="Wingdings 2"/>
              <a:buNone/>
              <a:defRPr/>
            </a:pPr>
            <a:r>
              <a:rPr lang="it-IT" dirty="0" smtClean="0">
                <a:latin typeface="Calibri" panose="020F0502020204030204" pitchFamily="34" charset="0"/>
              </a:rPr>
              <a:t>Richiesta di intervento immediato: la prestazione del soggetto è insufficiente, è importante intervenire a livello educativo-educativo e, a volte, con un ulteriore approfondimento diagnostico.</a:t>
            </a:r>
          </a:p>
          <a:p>
            <a:pPr marL="0" indent="0" algn="just" fontAlgn="auto">
              <a:spcAft>
                <a:spcPts val="0"/>
              </a:spcAft>
              <a:buFont typeface="Wingdings 2"/>
              <a:buNone/>
              <a:defRPr/>
            </a:pPr>
            <a:endParaRPr lang="it-IT" dirty="0">
              <a:latin typeface="Calibri" panose="020F0502020204030204" pitchFamily="34" charset="0"/>
            </a:endParaRPr>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8097F9C6-1BB8-4E48-AD0E-C26D7B55ECAC}" type="slidenum">
              <a:rPr lang="it-IT"/>
              <a:pPr>
                <a:defRPr/>
              </a:pPr>
              <a:t>68</a:t>
            </a:fld>
            <a:endParaRPr lang="it-IT"/>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pic>
        <p:nvPicPr>
          <p:cNvPr id="83970" name="Segnaposto contenuto 6"/>
          <p:cNvPicPr>
            <a:picLocks noGrp="1" noChangeAspect="1"/>
          </p:cNvPicPr>
          <p:nvPr>
            <p:ph idx="1"/>
          </p:nvPr>
        </p:nvPicPr>
        <p:blipFill>
          <a:blip r:embed="rId2"/>
          <a:srcRect/>
          <a:stretch>
            <a:fillRect/>
          </a:stretch>
        </p:blipFill>
        <p:spPr>
          <a:xfrm>
            <a:off x="503238" y="530225"/>
            <a:ext cx="8640762" cy="4699000"/>
          </a:xfrm>
        </p:spPr>
      </p:pic>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EA608784-DE78-48C2-9617-ADB765E0FDF0}" type="slidenum">
              <a:rPr lang="it-IT"/>
              <a:pPr>
                <a:defRPr/>
              </a:pPr>
              <a:t>69</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contenuto 2"/>
          <p:cNvSpPr>
            <a:spLocks noGrp="1"/>
          </p:cNvSpPr>
          <p:nvPr>
            <p:ph idx="1"/>
          </p:nvPr>
        </p:nvSpPr>
        <p:spPr>
          <a:xfrm>
            <a:off x="528638" y="1627188"/>
            <a:ext cx="7859712" cy="3889375"/>
          </a:xfrm>
        </p:spPr>
        <p:txBody>
          <a:bodyPr/>
          <a:lstStyle/>
          <a:p>
            <a:pPr algn="just"/>
            <a:r>
              <a:rPr lang="it-IT" smtClean="0">
                <a:latin typeface="Calibri" pitchFamily="34" charset="0"/>
              </a:rPr>
              <a:t>Sostituzione di lettere s/z, r/l, p/b</a:t>
            </a:r>
          </a:p>
          <a:p>
            <a:pPr algn="just"/>
            <a:r>
              <a:rPr lang="it-IT" smtClean="0">
                <a:latin typeface="Calibri" pitchFamily="34" charset="0"/>
              </a:rPr>
              <a:t>Omissione di lettere e parti di parola</a:t>
            </a:r>
          </a:p>
          <a:p>
            <a:pPr algn="just"/>
            <a:r>
              <a:rPr lang="it-IT" smtClean="0">
                <a:latin typeface="Calibri" pitchFamily="34" charset="0"/>
              </a:rPr>
              <a:t>Parole usate in modo inadeguato al contesto</a:t>
            </a:r>
          </a:p>
          <a:p>
            <a:pPr algn="just"/>
            <a:r>
              <a:rPr lang="it-IT" smtClean="0">
                <a:latin typeface="Calibri" pitchFamily="34" charset="0"/>
              </a:rPr>
              <a:t>Scarsa abilità nei giochi linguistici e nelle storielle inventate</a:t>
            </a:r>
          </a:p>
          <a:p>
            <a:pPr algn="just"/>
            <a:r>
              <a:rPr lang="it-IT" smtClean="0">
                <a:latin typeface="Calibri" pitchFamily="34" charset="0"/>
              </a:rPr>
              <a:t>Nel riconoscimento e nella costruzione di rime</a:t>
            </a:r>
          </a:p>
          <a:p>
            <a:pPr algn="just"/>
            <a:r>
              <a:rPr lang="it-IT" smtClean="0">
                <a:latin typeface="Calibri" pitchFamily="34" charset="0"/>
              </a:rPr>
              <a:t>Nell’isolare il primo suono delle parole o l’ultimo</a:t>
            </a:r>
          </a:p>
          <a:p>
            <a:endParaRPr lang="it-IT"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C39C7E2D-368D-4AD8-88B9-6455469E0DBA}" type="slidenum">
              <a:rPr lang="it-IT"/>
              <a:pPr>
                <a:defRPr/>
              </a:pPr>
              <a:t>7</a:t>
            </a:fld>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pic>
        <p:nvPicPr>
          <p:cNvPr id="84994" name="Segnaposto contenuto 6"/>
          <p:cNvPicPr>
            <a:picLocks noGrp="1" noChangeAspect="1"/>
          </p:cNvPicPr>
          <p:nvPr>
            <p:ph idx="1"/>
          </p:nvPr>
        </p:nvPicPr>
        <p:blipFill>
          <a:blip r:embed="rId2"/>
          <a:srcRect/>
          <a:stretch>
            <a:fillRect/>
          </a:stretch>
        </p:blipFill>
        <p:spPr>
          <a:xfrm>
            <a:off x="827088" y="476250"/>
            <a:ext cx="7334250" cy="5635625"/>
          </a:xfrm>
        </p:spPr>
      </p:pic>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0770937D-040B-4858-AAC5-A5D6BB715860}" type="slidenum">
              <a:rPr lang="it-IT"/>
              <a:pPr>
                <a:defRPr/>
              </a:pPr>
              <a:t>70</a:t>
            </a:fld>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contenuto 2"/>
          <p:cNvSpPr>
            <a:spLocks noGrp="1"/>
          </p:cNvSpPr>
          <p:nvPr>
            <p:ph idx="1"/>
          </p:nvPr>
        </p:nvSpPr>
        <p:spPr>
          <a:xfrm>
            <a:off x="323850" y="404813"/>
            <a:ext cx="8280400" cy="5688012"/>
          </a:xfrm>
        </p:spPr>
        <p:txBody>
          <a:bodyPr/>
          <a:lstStyle/>
          <a:p>
            <a:pPr algn="just"/>
            <a:r>
              <a:rPr lang="it-IT" smtClean="0">
                <a:latin typeface="Calibri" pitchFamily="34" charset="0"/>
              </a:rPr>
              <a:t>Difficoltà di linguaggio</a:t>
            </a:r>
          </a:p>
          <a:p>
            <a:pPr algn="just"/>
            <a:r>
              <a:rPr lang="it-IT" smtClean="0">
                <a:latin typeface="Calibri" pitchFamily="34" charset="0"/>
              </a:rPr>
              <a:t>Difficoltà negli esercizi metafonologici</a:t>
            </a:r>
          </a:p>
          <a:p>
            <a:pPr algn="just"/>
            <a:r>
              <a:rPr lang="it-IT" smtClean="0">
                <a:latin typeface="Calibri" pitchFamily="34" charset="0"/>
              </a:rPr>
              <a:t>Difficoltà nella copia da modello e disordine nello spazio del foglio</a:t>
            </a:r>
          </a:p>
          <a:p>
            <a:pPr algn="just"/>
            <a:r>
              <a:rPr lang="it-IT" smtClean="0">
                <a:latin typeface="Calibri" pitchFamily="34" charset="0"/>
              </a:rPr>
              <a:t>Memoria a breve termine deficitaria</a:t>
            </a:r>
          </a:p>
          <a:p>
            <a:pPr algn="just"/>
            <a:r>
              <a:rPr lang="it-IT" smtClean="0">
                <a:latin typeface="Calibri" pitchFamily="34" charset="0"/>
              </a:rPr>
              <a:t>Attenzione limitata</a:t>
            </a:r>
          </a:p>
          <a:p>
            <a:pPr algn="just"/>
            <a:r>
              <a:rPr lang="it-IT" smtClean="0">
                <a:latin typeface="Calibri" pitchFamily="34" charset="0"/>
              </a:rPr>
              <a:t>Manualità fine deficitaria</a:t>
            </a:r>
          </a:p>
          <a:p>
            <a:pPr algn="just"/>
            <a:r>
              <a:rPr lang="it-IT" smtClean="0">
                <a:latin typeface="Calibri" pitchFamily="34" charset="0"/>
              </a:rPr>
              <a:t>Difficoltà nelle sequenze ritmiche e a mantenerne il tempo</a:t>
            </a:r>
          </a:p>
          <a:p>
            <a:pPr algn="just"/>
            <a:r>
              <a:rPr lang="it-IT" smtClean="0">
                <a:latin typeface="Calibri" pitchFamily="34" charset="0"/>
              </a:rPr>
              <a:t>Familiarità</a:t>
            </a:r>
          </a:p>
          <a:p>
            <a:pPr algn="just"/>
            <a:r>
              <a:rPr lang="it-IT" smtClean="0">
                <a:latin typeface="Calibri" pitchFamily="34" charset="0"/>
              </a:rPr>
              <a:t>Difficoltà comunicativo-linguistiche, motorio prassiche, uditive e visuospaziali</a:t>
            </a:r>
            <a:endParaRPr lang="it-IT" sz="3000" smtClean="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3E72C621-33BF-442B-95BA-F151DAE569AB}" type="slidenum">
              <a:rPr lang="it-IT"/>
              <a:pPr>
                <a:defRPr/>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0225" y="620713"/>
            <a:ext cx="8002588" cy="4392612"/>
          </a:xfrm>
        </p:spPr>
        <p:txBody>
          <a:bodyPr>
            <a:normAutofit/>
          </a:bodyPr>
          <a:lstStyle/>
          <a:p>
            <a:pPr marL="265176" indent="-265176" algn="just" fontAlgn="auto">
              <a:spcAft>
                <a:spcPts val="0"/>
              </a:spcAft>
              <a:buFont typeface="Wingdings 2"/>
              <a:buChar char=""/>
              <a:defRPr/>
            </a:pPr>
            <a:r>
              <a:rPr lang="it-IT" dirty="0" smtClean="0">
                <a:latin typeface="Calibri" panose="020F0502020204030204" pitchFamily="34" charset="0"/>
              </a:rPr>
              <a:t>Difficoltà ad imparare filastrocche</a:t>
            </a:r>
          </a:p>
          <a:p>
            <a:pPr marL="265176" indent="-265176" algn="just" fontAlgn="auto">
              <a:spcAft>
                <a:spcPts val="0"/>
              </a:spcAft>
              <a:buFont typeface="Wingdings 2"/>
              <a:buChar char=""/>
              <a:defRPr/>
            </a:pPr>
            <a:r>
              <a:rPr lang="it-IT" dirty="0" smtClean="0">
                <a:latin typeface="Calibri" panose="020F0502020204030204" pitchFamily="34" charset="0"/>
              </a:rPr>
              <a:t>Goffaggine accentuata nel vestirsi, allacciarsi le scarpe, riordinare</a:t>
            </a:r>
          </a:p>
          <a:p>
            <a:pPr marL="265176" indent="-265176" algn="just" fontAlgn="auto">
              <a:spcAft>
                <a:spcPts val="0"/>
              </a:spcAft>
              <a:buFont typeface="Wingdings 2"/>
              <a:buChar char=""/>
              <a:defRPr/>
            </a:pPr>
            <a:r>
              <a:rPr lang="it-IT" dirty="0" smtClean="0">
                <a:latin typeface="Calibri" panose="020F0502020204030204" pitchFamily="34" charset="0"/>
              </a:rPr>
              <a:t>Mancato  riconoscimento destra/sinistra</a:t>
            </a:r>
          </a:p>
          <a:p>
            <a:pPr marL="0" indent="0" fontAlgn="auto">
              <a:spcAft>
                <a:spcPts val="0"/>
              </a:spcAft>
              <a:buFont typeface="Wingdings 2"/>
              <a:buNone/>
              <a:defRPr/>
            </a:pPr>
            <a:endParaRPr lang="it-IT" dirty="0" smtClean="0"/>
          </a:p>
          <a:p>
            <a:pPr marL="265176" indent="-265176" fontAlgn="auto">
              <a:spcAft>
                <a:spcPts val="0"/>
              </a:spcAft>
              <a:buFont typeface="Wingdings 2"/>
              <a:buChar char=""/>
              <a:defRPr/>
            </a:pPr>
            <a:endParaRPr lang="it-IT" dirty="0" smtClean="0"/>
          </a:p>
          <a:p>
            <a:pPr marL="265176" indent="-265176" fontAlgn="auto">
              <a:spcAft>
                <a:spcPts val="0"/>
              </a:spcAft>
              <a:buFont typeface="Wingdings 2"/>
              <a:buChar char=""/>
              <a:defRPr/>
            </a:pPr>
            <a:endParaRPr lang="it-IT" dirty="0" smtClean="0"/>
          </a:p>
          <a:p>
            <a:pPr marL="265176" indent="-265176" fontAlgn="auto">
              <a:spcAft>
                <a:spcPts val="0"/>
              </a:spcAft>
              <a:buFont typeface="Wingdings 2"/>
              <a:buChar char=""/>
              <a:defRPr/>
            </a:pPr>
            <a:endParaRPr lang="it-IT" dirty="0"/>
          </a:p>
        </p:txBody>
      </p:sp>
      <p:sp>
        <p:nvSpPr>
          <p:cNvPr id="4" name="Segnaposto data 3"/>
          <p:cNvSpPr>
            <a:spLocks noGrp="1"/>
          </p:cNvSpPr>
          <p:nvPr>
            <p:ph type="dt" sz="quarter" idx="10"/>
          </p:nvPr>
        </p:nvSpPr>
        <p:spPr/>
        <p:txBody>
          <a:bodyPr/>
          <a:lstStyle/>
          <a:p>
            <a:pPr>
              <a:defRPr/>
            </a:pPr>
            <a:r>
              <a:rPr lang="it-IT"/>
              <a:t>23.02.2016</a:t>
            </a:r>
            <a:endParaRPr lang="it-IT"/>
          </a:p>
        </p:txBody>
      </p:sp>
      <p:sp>
        <p:nvSpPr>
          <p:cNvPr id="5" name="Segnaposto piè di pagina 4"/>
          <p:cNvSpPr>
            <a:spLocks noGrp="1"/>
          </p:cNvSpPr>
          <p:nvPr>
            <p:ph type="ftr" sz="quarter" idx="11"/>
          </p:nvPr>
        </p:nvSpPr>
        <p:spPr/>
        <p:txBody>
          <a:bodyPr/>
          <a:lstStyle/>
          <a:p>
            <a:pPr>
              <a:defRPr/>
            </a:pPr>
            <a:r>
              <a:rPr lang="en-US"/>
              <a:t>Dott.ssa Francesca Borgioli</a:t>
            </a:r>
            <a:endParaRPr lang="it-IT"/>
          </a:p>
        </p:txBody>
      </p:sp>
      <p:sp>
        <p:nvSpPr>
          <p:cNvPr id="6" name="Segnaposto numero diapositiva 5"/>
          <p:cNvSpPr>
            <a:spLocks noGrp="1"/>
          </p:cNvSpPr>
          <p:nvPr>
            <p:ph type="sldNum" sz="quarter" idx="12"/>
          </p:nvPr>
        </p:nvSpPr>
        <p:spPr/>
        <p:txBody>
          <a:bodyPr/>
          <a:lstStyle/>
          <a:p>
            <a:pPr>
              <a:defRPr/>
            </a:pPr>
            <a:fld id="{8F8A68C2-8C0C-461E-85E4-18E4F1CE2068}" type="slidenum">
              <a:rPr lang="it-IT"/>
              <a:pPr>
                <a:defRPr/>
              </a:pPr>
              <a:t>9</a:t>
            </a:fld>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1969</TotalTime>
  <Words>3760</Words>
  <Application>Microsoft Office PowerPoint</Application>
  <PresentationFormat>Presentazione su schermo (4:3)</PresentationFormat>
  <Paragraphs>485</Paragraphs>
  <Slides>70</Slides>
  <Notes>0</Notes>
  <HiddenSlides>0</HiddenSlides>
  <MMClips>0</MMClips>
  <ScaleCrop>false</ScaleCrop>
  <HeadingPairs>
    <vt:vector size="6" baseType="variant">
      <vt:variant>
        <vt:lpstr>Caratteri utilizzati</vt:lpstr>
      </vt:variant>
      <vt:variant>
        <vt:i4>7</vt:i4>
      </vt:variant>
      <vt:variant>
        <vt:lpstr>Modello struttura</vt:lpstr>
      </vt:variant>
      <vt:variant>
        <vt:i4>5</vt:i4>
      </vt:variant>
      <vt:variant>
        <vt:lpstr>Titoli diapositive</vt:lpstr>
      </vt:variant>
      <vt:variant>
        <vt:i4>70</vt:i4>
      </vt:variant>
    </vt:vector>
  </HeadingPairs>
  <TitlesOfParts>
    <vt:vector size="82" baseType="lpstr">
      <vt:lpstr>Verdana</vt:lpstr>
      <vt:lpstr>Arial</vt:lpstr>
      <vt:lpstr>Wingdings 2</vt:lpstr>
      <vt:lpstr>Calibri</vt:lpstr>
      <vt:lpstr>ＭＳ Ｐゴシック</vt:lpstr>
      <vt:lpstr>Wingdings</vt:lpstr>
      <vt:lpstr>Times New Roman</vt:lpstr>
      <vt:lpstr>Astro</vt:lpstr>
      <vt:lpstr>Astro</vt:lpstr>
      <vt:lpstr>Astro</vt:lpstr>
      <vt:lpstr>Astro</vt:lpstr>
      <vt:lpstr>Astro</vt:lpstr>
      <vt:lpstr>Diapositiva 1</vt:lpstr>
      <vt:lpstr>EPIDEMIOLOGIA</vt:lpstr>
      <vt:lpstr>Diapositiva 3</vt:lpstr>
      <vt:lpstr>Diapositiva 4</vt:lpstr>
      <vt:lpstr>Diapositiva 5</vt:lpstr>
      <vt:lpstr>Diapositiva 6</vt:lpstr>
      <vt:lpstr>Diapositiva 7</vt:lpstr>
      <vt:lpstr>Diapositiva 8</vt:lpstr>
      <vt:lpstr>Diapositiva 9</vt:lpstr>
      <vt:lpstr>Disturbi del linguaggio </vt:lpstr>
      <vt:lpstr>Diapositiva 11</vt:lpstr>
      <vt:lpstr>Diapositiva 12</vt:lpstr>
      <vt:lpstr>CMF:BATTERIA DI PROVE DI VALUTAZIONE DEI PREREQUISITI DELLA LETTURA E DELLA SCRITTURA</vt:lpstr>
      <vt:lpstr>Diapositiva 14</vt:lpstr>
      <vt:lpstr>TEST CMF</vt:lpstr>
      <vt:lpstr>Diapositiva 16</vt:lpstr>
      <vt:lpstr>ABILITA’ METALINGUISTICHE</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vector>
  </TitlesOfParts>
  <Company>ANFUSO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 me da fare … Curare la presa in carico :  L'inviante; Il primo incontro con i genitori; I tempi dei genitori ; Gli inutili consigli; L'immagine del problema da parte dei genitori; Il problema presentato; Chi ha portato chi. Imparare ad osservare in  verbale e il  non verbale; Il linguaggio dei genitori famiglia; In che modo è stato affrontato il problema; Il tono affettivo della seduta;  A ciascuno la propria funzione; Piccoli e grandi di fronte al problema; I tempi e gli spazi del problema;  nel libretto compare ….Dinamiche e competenze genitoriali nello sviluppo problematico del figlio: curare la presa in carico , come allearsi con i genitori  per comprendere e compartecipare alla diagnosi. Psicobiologia e psicopatologia dello sviluppo. Fattori di rischio e linee evolutive . Conoscere e identificare i quadri più importanti  dello sviluppo atipico in età evolutiva e le possibili risposte dei genitori: Le sindromi affettive ,  i disturbi comportamentali, i disturbi dello spettro autistico , le sindromi disregolative . Strategie di valutazione e diagnosi in età evolutiva .</dc:title>
  <dc:creator>IRIS</dc:creator>
  <cp:lastModifiedBy>progetti</cp:lastModifiedBy>
  <cp:revision>233</cp:revision>
  <dcterms:created xsi:type="dcterms:W3CDTF">2014-11-01T15:08:34Z</dcterms:created>
  <dcterms:modified xsi:type="dcterms:W3CDTF">2016-03-17T11:17:50Z</dcterms:modified>
</cp:coreProperties>
</file>