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28" r:id="rId3"/>
    <p:sldId id="431" r:id="rId4"/>
    <p:sldId id="432" r:id="rId5"/>
    <p:sldId id="407" r:id="rId6"/>
    <p:sldId id="429" r:id="rId7"/>
    <p:sldId id="408" r:id="rId8"/>
    <p:sldId id="409" r:id="rId9"/>
    <p:sldId id="411" r:id="rId10"/>
    <p:sldId id="412" r:id="rId11"/>
    <p:sldId id="413" r:id="rId12"/>
    <p:sldId id="414" r:id="rId13"/>
    <p:sldId id="415" r:id="rId14"/>
    <p:sldId id="416" r:id="rId15"/>
    <p:sldId id="420" r:id="rId16"/>
    <p:sldId id="422" r:id="rId17"/>
    <p:sldId id="419" r:id="rId18"/>
    <p:sldId id="423" r:id="rId19"/>
    <p:sldId id="424" r:id="rId20"/>
    <p:sldId id="340" r:id="rId21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9FF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 varScale="1">
        <p:scale>
          <a:sx n="70" d="100"/>
          <a:sy n="70" d="100"/>
        </p:scale>
        <p:origin x="-4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0183F90-020E-4FB9-B230-04213320E4E0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2B63B8-CD0D-47E1-90D9-A166DF5282A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46F6B48-EADE-4D67-AA97-ED50CF06DE6C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8C74050-9E3C-42EA-913D-EEEB7BF1456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35843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49264B-E18D-4551-B998-EC4849461D9F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A1E6B-737D-45A5-A913-9FEDDEE06E64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7C247-FF62-4D5F-8E9B-C276F63C49E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CE56C-4DA5-4841-970B-16C9574311DF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52B8C-FAF2-4A1E-A216-51866DF5CEE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740B0-0261-46FA-BCE0-8A2FD5940F4D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CE00-F24C-4FEF-8B6A-2E0C2C0CEEF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54CB5-66B5-404E-B146-48832615038A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8E6B1-BD86-4E6C-9231-2F949A53D6E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90D7E-B324-4224-82F7-FB99E48D1F2F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71EED-C568-4AD7-8AA1-42EDDEA23594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C34CF-9410-427A-A5D2-430D184F52A7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98A35-FDAA-45FF-871F-6C651F41F39F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CD401-3747-4095-8904-CE28115488AA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CE922-4DF0-42DB-BDDD-8F313C5A99E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663AB-D94D-4574-9BA9-7C45CB0B5A02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270B-97C0-4052-9D74-807F97A094A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C0840-EE21-4D1A-8A68-D57343AFFB36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175CD-0586-4BD4-AA20-58BEC891A3D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C549-C038-4B64-BFC5-FD31CA5FF6FD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E6CA3-4755-4C1D-99D8-AB06A4F34A8B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F77CE-858D-4834-84CE-A0F45410745C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1AA1-EB00-4C62-B9E6-464277935091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B38E78-E781-46FA-B22E-F6CBD13B6C29}" type="datetimeFigureOut">
              <a:rPr lang="it-IT"/>
              <a:pPr>
                <a:defRPr/>
              </a:pPr>
              <a:t>17/03/2016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013828-54A1-467C-8762-A20A0CD3FD58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6000" b="1" dirty="0" smtClean="0">
                <a:solidFill>
                  <a:schemeClr val="bg1"/>
                </a:solidFill>
                <a:cs typeface="Arial" pitchFamily="34" charset="0"/>
              </a:rPr>
              <a:t>PERCORSI ABILITATIVI PER METODO DI STUDIO,COMPRENSIONE CON ALUNNI CON DSA</a:t>
            </a:r>
            <a:endParaRPr lang="it-IT" b="1" dirty="0">
              <a:solidFill>
                <a:srgbClr val="FFCC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5842000"/>
            <a:ext cx="9144000" cy="70802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/>
              <a:t>Dott.ssa Francesca </a:t>
            </a:r>
            <a:r>
              <a:rPr lang="it-IT" sz="2000" b="1" dirty="0" err="1"/>
              <a:t>Borgioli</a:t>
            </a:r>
            <a:endParaRPr lang="it-IT" sz="2000" b="1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/>
              <a:t>Psicologa dell’età evolutiva - Perfezionata in Psicopatologia dell’Apprendimento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Gli studenti vanno allenati alla lettura e all’uso delle mappe: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chemeClr val="bg1"/>
                </a:solidFill>
              </a:rPr>
              <a:t>-proporre attività su mappe già esistenti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>
                <a:solidFill>
                  <a:schemeClr val="bg1"/>
                </a:solidFill>
              </a:rPr>
              <a:t>-confrontare più mappe sullo stesso argomento con strutture diverse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Puntare l’attenzione oltre alle variabili cognitive e motivazionali, su quelle metacognitive e strategiche: consapevolezza, controllo su strategie.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STRATEGIE DI STUDIO</a:t>
            </a:r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>
                <a:solidFill>
                  <a:schemeClr val="bg1"/>
                </a:solidFill>
              </a:rPr>
              <a:t>Procedure controllabili e potenzialmente consapevoli attuate con lo scopo di imparare e ricordare in momenti successivi</a:t>
            </a:r>
          </a:p>
          <a:p>
            <a:pPr algn="just"/>
            <a:r>
              <a:rPr lang="it-IT" smtClean="0">
                <a:solidFill>
                  <a:schemeClr val="bg1"/>
                </a:solidFill>
              </a:rPr>
              <a:t>Sono classificate in relazione alla fase di studio: organizzazione, comprensione, memorizzazione, ripasso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ORGANIZZAZIONE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>
                <a:solidFill>
                  <a:schemeClr val="bg1"/>
                </a:solidFill>
              </a:rPr>
              <a:t>Pratica distribuita</a:t>
            </a:r>
          </a:p>
          <a:p>
            <a:r>
              <a:rPr lang="it-IT" smtClean="0">
                <a:solidFill>
                  <a:schemeClr val="bg1"/>
                </a:solidFill>
              </a:rPr>
              <a:t>Definizione di un piano strategico giornaliero o settimanale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COMPRENSIONE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algn="just"/>
            <a:r>
              <a:rPr lang="it-IT" smtClean="0">
                <a:solidFill>
                  <a:schemeClr val="bg1"/>
                </a:solidFill>
              </a:rPr>
              <a:t>Attivare schemi organizzativi di conoscenze: prima di iniziare a leggere e a studiare chiedersi che tipo di testo si ha davanti </a:t>
            </a:r>
            <a:r>
              <a:rPr lang="it-IT" smtClean="0"/>
              <a:t>(E’ un testo di studio?, di quale argomento si tratta? com’è organizzato?)</a:t>
            </a:r>
          </a:p>
          <a:p>
            <a:pPr algn="just"/>
            <a:r>
              <a:rPr lang="it-IT" smtClean="0">
                <a:solidFill>
                  <a:schemeClr val="bg1"/>
                </a:solidFill>
              </a:rPr>
              <a:t>Scorrere il testo rimandando a conoscenze precedenti e facendo previsioni: </a:t>
            </a:r>
            <a:r>
              <a:rPr lang="it-IT" smtClean="0"/>
              <a:t>in base ai titoli, sottotitoli e figure farsi un’idea sull’argomento trattato chiedendosi cosa si fa a questo riguardo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bg1"/>
                </a:solidFill>
              </a:rPr>
              <a:t>Dividere il testo in modo </a:t>
            </a:r>
            <a:r>
              <a:rPr lang="it-IT" dirty="0" smtClean="0">
                <a:solidFill>
                  <a:schemeClr val="bg1"/>
                </a:solidFill>
              </a:rPr>
              <a:t>ottimale: </a:t>
            </a:r>
            <a:r>
              <a:rPr lang="it-IT" dirty="0" smtClean="0"/>
              <a:t>considerando l’argomento, le conoscenze possedute, la lunghezza del testo, e i tempi d’attenzione, decidere in anticipo come suddividere un capitolo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bg1"/>
                </a:solidFill>
              </a:rPr>
              <a:t>Fare ipotesi e verificarle sul </a:t>
            </a:r>
            <a:r>
              <a:rPr lang="it-IT" dirty="0" smtClean="0">
                <a:solidFill>
                  <a:schemeClr val="bg1"/>
                </a:solidFill>
              </a:rPr>
              <a:t>testo: </a:t>
            </a:r>
            <a:r>
              <a:rPr lang="it-IT" dirty="0" smtClean="0"/>
              <a:t>sulla base del titolo, sottotitoli, figure , prevedere di cosa parlerà il testo e verificarlo attraverso una prima lettura</a:t>
            </a:r>
            <a:endParaRPr lang="it-IT" dirty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Fare previsioni sulla base delle conoscenze date dal testo: </a:t>
            </a:r>
            <a:r>
              <a:rPr lang="it-IT" dirty="0" smtClean="0"/>
              <a:t>sulla base della lettura di una parte del testo inferire cosa ci sarà scritto dopo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721350"/>
          </a:xfrm>
        </p:spPr>
        <p:txBody>
          <a:bodyPr rtlCol="0">
            <a:no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Individuare le parti importanti: </a:t>
            </a:r>
            <a:r>
              <a:rPr lang="it-IT" sz="2800" dirty="0" smtClean="0"/>
              <a:t>in una lettura successiva, individuare le parti importanti del testo in relazione ad alcuni criteri di riferimento condivisi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Porsi domande per verificare la comprensione: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err="1" smtClean="0"/>
              <a:t>autoformulare</a:t>
            </a:r>
            <a:r>
              <a:rPr lang="it-IT" sz="2800" dirty="0" smtClean="0"/>
              <a:t> delle domande per verificare se si è capito il testo e alcuni termini specifici, attenzione alle domande a fine capitolo, la lettura di esse permette di focalizzare l’attenzione sull’argomento stimolando previsioni su ciò che si sta leggendo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Comprendere le figure ed integrarle col testo: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/>
              <a:t>a</a:t>
            </a:r>
            <a:r>
              <a:rPr lang="it-IT" sz="2800" dirty="0" smtClean="0"/>
              <a:t>nalizzare e capire le figure integrando le informazioni in esse contenute con quelle fornite nella parte scritta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STRATEGIE DI MEMORIZZAZIONE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Utilizzo di strategie per immagazzinare le informazioni in modo significativo e per poter poi ripassare: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Utilizzare le figure come sussidio mnemonico: </a:t>
            </a:r>
            <a:r>
              <a:rPr lang="it-IT" sz="2800" dirty="0" smtClean="0"/>
              <a:t>utilizzare le figure per farsi venire in mente gli argomenti ad esse associati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Riassumere con modalità copia e cancella:</a:t>
            </a:r>
            <a:r>
              <a:rPr lang="it-IT" sz="2800" dirty="0" smtClean="0"/>
              <a:t> dopo aver individuato le parti importanti scriverle collegandole in modo opportuno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800" dirty="0" smtClean="0">
                <a:solidFill>
                  <a:schemeClr val="bg1"/>
                </a:solidFill>
              </a:rPr>
              <a:t>Riassumere con parole-chiave o testo sintetico: </a:t>
            </a:r>
            <a:r>
              <a:rPr lang="it-IT" sz="2800" dirty="0" smtClean="0"/>
              <a:t>costruire una parola o una frase che riassuma il contenuto delle diverse sequenze del testo ed elaborare una sintesi testuale </a:t>
            </a:r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Costruire schemi, diagrammi o tabelle: </a:t>
            </a:r>
            <a:r>
              <a:rPr lang="it-IT" dirty="0" smtClean="0"/>
              <a:t>dopo aver individuato le informazioni importanti del testo organizzarle in tabelle, o schemi e diagrammi, a seconda del tipo di testo, argomento e compito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Concretizzare i concetti astratti e formare immagini</a:t>
            </a:r>
            <a:r>
              <a:rPr lang="it-IT" dirty="0" smtClean="0"/>
              <a:t>: trasformare i concetti astratti in uno o più concetti concreti e formare poi le immagini mentali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Associare e ripetere: </a:t>
            </a:r>
            <a:r>
              <a:rPr lang="it-IT" dirty="0" smtClean="0"/>
              <a:t>formare immagini, parole, frasi che associano un’informazione difficile a qualcosa di già noto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>
                <a:solidFill>
                  <a:schemeClr val="bg1"/>
                </a:solidFill>
              </a:rPr>
              <a:t>PIU’ IL MATERIALE VIENE ELABORATO IN MODO PERSONALE, PIU’ SI COMPRENDE E PIU’SI RICORDA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C000"/>
                </a:solidFill>
              </a:rPr>
              <a:t>DISTURBO VS DIFFICOLTA’</a:t>
            </a:r>
          </a:p>
        </p:txBody>
      </p:sp>
      <p:sp>
        <p:nvSpPr>
          <p:cNvPr id="16386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3200" smtClean="0"/>
              <a:t>DISTURBO</a:t>
            </a:r>
          </a:p>
          <a:p>
            <a:endParaRPr lang="it-IT" smtClean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916113"/>
            <a:ext cx="3898900" cy="42100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dirty="0">
                <a:solidFill>
                  <a:schemeClr val="bg1"/>
                </a:solidFill>
              </a:rPr>
              <a:t>INNATO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32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dirty="0" smtClean="0">
                <a:solidFill>
                  <a:schemeClr val="bg1"/>
                </a:solidFill>
              </a:rPr>
              <a:t>RESISTENTE ALL’INTERVENTO</a:t>
            </a:r>
            <a:endParaRPr lang="it-IT" sz="3200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3200" dirty="0">
                <a:solidFill>
                  <a:schemeClr val="bg1"/>
                </a:solidFill>
              </a:rPr>
              <a:t>RESISTENTE ALL’AUTOMATIZZAZIONE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320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4540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3200" dirty="0"/>
              <a:t>DIFFICOLTA’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/>
          </a:p>
        </p:txBody>
      </p:sp>
      <p:sp>
        <p:nvSpPr>
          <p:cNvPr id="16389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700213"/>
            <a:ext cx="4041775" cy="4425950"/>
          </a:xfrm>
        </p:spPr>
        <p:txBody>
          <a:bodyPr/>
          <a:lstStyle/>
          <a:p>
            <a:r>
              <a:rPr lang="it-IT" sz="3200" smtClean="0">
                <a:solidFill>
                  <a:schemeClr val="bg1"/>
                </a:solidFill>
              </a:rPr>
              <a:t>NON INNATO (influenza dall’ambiente)</a:t>
            </a:r>
          </a:p>
          <a:p>
            <a:r>
              <a:rPr lang="it-IT" sz="3200" smtClean="0">
                <a:solidFill>
                  <a:schemeClr val="bg1"/>
                </a:solidFill>
              </a:rPr>
              <a:t>MODIFICABILE (interventi didattici mirati)</a:t>
            </a:r>
          </a:p>
          <a:p>
            <a:r>
              <a:rPr lang="it-IT" sz="3200" smtClean="0">
                <a:solidFill>
                  <a:schemeClr val="bg1"/>
                </a:solidFill>
              </a:rPr>
              <a:t>AUTOMATIZZABILE (anche se i tempi sono dilatati)</a:t>
            </a:r>
          </a:p>
          <a:p>
            <a:endParaRPr lang="it-IT" sz="32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81300"/>
            <a:ext cx="91440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sz="4800" b="1" dirty="0" smtClean="0">
                <a:solidFill>
                  <a:srgbClr val="FFCC00"/>
                </a:solidFill>
              </a:rPr>
              <a:t/>
            </a:r>
            <a:br>
              <a:rPr lang="it-IT" sz="4800" b="1" dirty="0" smtClean="0">
                <a:solidFill>
                  <a:srgbClr val="FFCC00"/>
                </a:solidFill>
              </a:rPr>
            </a:br>
            <a:endParaRPr lang="it-IT" sz="4800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 rtlCol="0">
            <a:normAutofit/>
          </a:bodyPr>
          <a:lstStyle/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1257300" lvl="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1257300" lvl="3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/>
          </a:p>
          <a:p>
            <a:pPr marL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34819" name="CasellaDiTesto 6"/>
          <p:cNvSpPr txBox="1">
            <a:spLocks noChangeArrowheads="1"/>
          </p:cNvSpPr>
          <p:nvPr/>
        </p:nvSpPr>
        <p:spPr bwMode="auto">
          <a:xfrm>
            <a:off x="1835150" y="3933825"/>
            <a:ext cx="5473700" cy="212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6600" b="1">
                <a:solidFill>
                  <a:schemeClr val="bg1"/>
                </a:solidFill>
                <a:latin typeface="Bradley Hand ITC"/>
              </a:rPr>
              <a:t>Grazie per l’attenzione!</a:t>
            </a:r>
          </a:p>
        </p:txBody>
      </p:sp>
      <p:pic>
        <p:nvPicPr>
          <p:cNvPr id="34820" name="Picture 2" descr="http://www.prodigio.it/testi/28/bambinoconmatit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981075"/>
            <a:ext cx="230346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C000"/>
                </a:solidFill>
              </a:rPr>
              <a:t>DISLESSIA IN ADOLESCENTI ED ADULTI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 rtlCol="0">
            <a:normAutofit fontScale="925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dirty="0" smtClean="0"/>
              <a:t>DAGLI STUDI ESISTENTI SI PUO’ OSSERVARE CHE: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t-IT" dirty="0" smtClean="0"/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la lentezza nella decodifica rimane la caratteristica principale di un dislessico, mentre l’accuratezza migliora in relazione alla scolarità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Gli adulti dislessici sono più lenti nella lettura di parole, non parole rispetto alla lettura di un brano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Il miglioramento in correttezza e velocità è correlato con il livello di gravità del disturbo rilevato in età infantile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C000"/>
                </a:solidFill>
              </a:rPr>
              <a:t>IL PROCESSO DI LETTURA NELL’ADULTO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18434" name="Segnaposto contenuto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algn="just"/>
            <a:r>
              <a:rPr lang="it-IT" smtClean="0">
                <a:solidFill>
                  <a:schemeClr val="bg1"/>
                </a:solidFill>
              </a:rPr>
              <a:t>Utilizza prevalentemente la via lessicale</a:t>
            </a:r>
          </a:p>
          <a:p>
            <a:pPr algn="just"/>
            <a:r>
              <a:rPr lang="it-IT" smtClean="0">
                <a:solidFill>
                  <a:schemeClr val="bg1"/>
                </a:solidFill>
              </a:rPr>
              <a:t>Ricorre alla via fonologica per le parole nuove (lessici speciali)</a:t>
            </a:r>
          </a:p>
          <a:p>
            <a:pPr algn="just"/>
            <a:r>
              <a:rPr lang="it-IT" smtClean="0">
                <a:solidFill>
                  <a:schemeClr val="bg1"/>
                </a:solidFill>
              </a:rPr>
              <a:t>Ricorre ad una verifica per via fonologica quando coglie incongruenze nella ricostruzione del significato</a:t>
            </a:r>
          </a:p>
          <a:p>
            <a:endParaRPr lang="it-IT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C000"/>
                </a:solidFill>
              </a:rPr>
              <a:t>LAVORARE SULLA METACOGNIZIONE E SUL METODO DI STUDIO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STUDIO STRATEGICO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>
              <a:solidFill>
                <a:schemeClr val="bg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APPROCCIO METACOGNITIVO: </a:t>
            </a:r>
            <a:r>
              <a:rPr lang="it-IT" dirty="0" smtClean="0"/>
              <a:t>conoscere come conosco ovvero consapevolezza della natura dei compiti che devo svolgere e del controllo sul compito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CIO’ CHE NON E’ MODIFICABILE, VA «AGGIRATO» CON L’ADOZIONE DI STRUMENTI E MISURE DI TIPO COMPENSATIVO E DISPENSATIVO</a:t>
            </a:r>
            <a:endParaRPr lang="it-I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POTENZIARE LE FUNZIONI ESCUTIVE : </a:t>
            </a:r>
            <a:r>
              <a:rPr lang="it-IT" dirty="0" smtClean="0"/>
              <a:t>serie di processi altamente controllabili ed </a:t>
            </a:r>
            <a:r>
              <a:rPr lang="it-IT" dirty="0" err="1" smtClean="0"/>
              <a:t>attentivi</a:t>
            </a:r>
            <a:r>
              <a:rPr lang="it-IT" dirty="0" smtClean="0"/>
              <a:t> riconducibili all’attività delle aree prefrontali del cervello (soluzione di problemi, pianificazione, categorizzazione, flessibilità, </a:t>
            </a:r>
            <a:r>
              <a:rPr lang="it-IT" dirty="0" err="1" smtClean="0"/>
              <a:t>fluenza</a:t>
            </a:r>
            <a:r>
              <a:rPr lang="it-IT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 smtClean="0">
              <a:solidFill>
                <a:schemeClr val="bg1"/>
              </a:solidFill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MEMORIA DI LAVORO: </a:t>
            </a:r>
            <a:r>
              <a:rPr lang="it-IT" dirty="0" smtClean="0"/>
              <a:t>utilizzata nei compiti che richiedono il mantenimento temporaneo delle informazioni (</a:t>
            </a:r>
            <a:r>
              <a:rPr lang="it-IT" dirty="0" err="1" smtClean="0"/>
              <a:t>loop</a:t>
            </a:r>
            <a:r>
              <a:rPr lang="it-IT" dirty="0" smtClean="0"/>
              <a:t> articolatorio, mdl </a:t>
            </a:r>
            <a:r>
              <a:rPr lang="it-IT" dirty="0" err="1" smtClean="0"/>
              <a:t>visuospaziale</a:t>
            </a:r>
            <a:r>
              <a:rPr lang="it-IT" dirty="0" smtClean="0"/>
              <a:t>)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>
                <a:solidFill>
                  <a:schemeClr val="bg1"/>
                </a:solidFill>
              </a:rPr>
              <a:t>PREVEDERE LINEE DI LAVORO PRELIMINARI PER FAR VEDERE QUALI ELEMENTI GUARDARE PRIMA  DI LEGGERE IL TESTO</a:t>
            </a:r>
            <a:r>
              <a:rPr lang="it-IT" smtClean="0"/>
              <a:t>: indici testuali ed organizzatori anticipati</a:t>
            </a:r>
          </a:p>
          <a:p>
            <a:pPr algn="just"/>
            <a:r>
              <a:rPr lang="it-IT" smtClean="0">
                <a:solidFill>
                  <a:schemeClr val="bg1"/>
                </a:solidFill>
              </a:rPr>
              <a:t>CREAZIONE DI UNA MAPPA CONCETTUALE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rgbClr val="FFC000"/>
                </a:solidFill>
              </a:rPr>
              <a:t>CARATTERISTICHE DELLA MAPPA CONCETTUALE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>
                <a:solidFill>
                  <a:schemeClr val="bg1"/>
                </a:solidFill>
              </a:rPr>
              <a:t>Sono preferite </a:t>
            </a:r>
            <a:r>
              <a:rPr lang="it-IT" smtClean="0">
                <a:solidFill>
                  <a:srgbClr val="FFC000"/>
                </a:solidFill>
              </a:rPr>
              <a:t>strutture gerarchiche </a:t>
            </a:r>
            <a:r>
              <a:rPr lang="it-IT" smtClean="0">
                <a:solidFill>
                  <a:schemeClr val="bg1"/>
                </a:solidFill>
              </a:rPr>
              <a:t>nelle quali sia chiaro l’argomento principale (titolo) e i cui concetti siano </a:t>
            </a:r>
            <a:r>
              <a:rPr lang="it-IT" smtClean="0">
                <a:solidFill>
                  <a:srgbClr val="FFC000"/>
                </a:solidFill>
              </a:rPr>
              <a:t>organizzati</a:t>
            </a:r>
            <a:r>
              <a:rPr lang="it-IT" smtClean="0">
                <a:solidFill>
                  <a:schemeClr val="bg1"/>
                </a:solidFill>
              </a:rPr>
              <a:t> dal generale al particolare. La mappa dovrebbe prevedere una struttura verticale.</a:t>
            </a:r>
          </a:p>
          <a:p>
            <a:pPr algn="just"/>
            <a:r>
              <a:rPr lang="it-IT" smtClean="0">
                <a:solidFill>
                  <a:schemeClr val="bg1"/>
                </a:solidFill>
              </a:rPr>
              <a:t>Nei nodi concettuali devono essere scritte </a:t>
            </a:r>
            <a:r>
              <a:rPr lang="it-IT" smtClean="0">
                <a:solidFill>
                  <a:srgbClr val="FFC000"/>
                </a:solidFill>
              </a:rPr>
              <a:t>solo</a:t>
            </a:r>
            <a:r>
              <a:rPr lang="it-IT" smtClean="0">
                <a:solidFill>
                  <a:schemeClr val="bg1"/>
                </a:solidFill>
              </a:rPr>
              <a:t> </a:t>
            </a:r>
            <a:r>
              <a:rPr lang="it-IT" smtClean="0">
                <a:solidFill>
                  <a:srgbClr val="FFC000"/>
                </a:solidFill>
              </a:rPr>
              <a:t>parole-chiave</a:t>
            </a:r>
            <a:r>
              <a:rPr lang="it-IT" smtClean="0">
                <a:solidFill>
                  <a:schemeClr val="bg1"/>
                </a:solidFill>
              </a:rPr>
              <a:t>. Le mappe devono essere poco scritte anche perché altrimenti diventa difficile leggerle.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bg1"/>
                </a:solidFill>
              </a:rPr>
              <a:t>Ottimale è usare </a:t>
            </a:r>
            <a:r>
              <a:rPr lang="it-IT" dirty="0">
                <a:solidFill>
                  <a:srgbClr val="FFC000"/>
                </a:solidFill>
              </a:rPr>
              <a:t>riferimenti visivi: </a:t>
            </a:r>
            <a:r>
              <a:rPr lang="it-IT" dirty="0">
                <a:solidFill>
                  <a:schemeClr val="bg1"/>
                </a:solidFill>
              </a:rPr>
              <a:t>immagini, foto, colori, </a:t>
            </a:r>
            <a:r>
              <a:rPr lang="it-IT" dirty="0" err="1">
                <a:solidFill>
                  <a:schemeClr val="bg1"/>
                </a:solidFill>
              </a:rPr>
              <a:t>ecc</a:t>
            </a:r>
            <a:r>
              <a:rPr lang="it-IT" dirty="0">
                <a:solidFill>
                  <a:schemeClr val="bg1"/>
                </a:solidFill>
              </a:rPr>
              <a:t>…Questi sono infatti sintetici, globali e subito fruibili anche da chi ha difficoltà di lettura.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bg1"/>
                </a:solidFill>
              </a:rPr>
              <a:t>I contenuti rappresentati in modo visivo possono diventare un codice </a:t>
            </a:r>
            <a:r>
              <a:rPr lang="it-IT" dirty="0" smtClean="0">
                <a:solidFill>
                  <a:schemeClr val="bg1"/>
                </a:solidFill>
              </a:rPr>
              <a:t>convenzionale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smtClean="0">
                <a:solidFill>
                  <a:schemeClr val="bg1"/>
                </a:solidFill>
              </a:rPr>
              <a:t>Sulle frecce possono essere usate delle </a:t>
            </a:r>
            <a:r>
              <a:rPr lang="it-IT" dirty="0" smtClean="0">
                <a:solidFill>
                  <a:srgbClr val="FFC000"/>
                </a:solidFill>
              </a:rPr>
              <a:t>parole-legame</a:t>
            </a:r>
            <a:r>
              <a:rPr lang="it-IT" dirty="0" smtClean="0">
                <a:solidFill>
                  <a:schemeClr val="bg1"/>
                </a:solidFill>
              </a:rPr>
              <a:t> (parole-ponte) o delle </a:t>
            </a:r>
            <a:r>
              <a:rPr lang="it-IT" dirty="0" smtClean="0">
                <a:solidFill>
                  <a:srgbClr val="FFC000"/>
                </a:solidFill>
              </a:rPr>
              <a:t>domande</a:t>
            </a:r>
            <a:r>
              <a:rPr lang="it-IT" dirty="0" smtClean="0">
                <a:solidFill>
                  <a:schemeClr val="bg1"/>
                </a:solidFill>
              </a:rPr>
              <a:t> per ritrovare più facilmente i collegamenti e le risposte.</a:t>
            </a:r>
            <a:endParaRPr lang="it-IT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4763</TotalTime>
  <Words>843</Words>
  <Application>Microsoft Office PowerPoint</Application>
  <PresentationFormat>Presentazione su schermo (4:3)</PresentationFormat>
  <Paragraphs>78</Paragraphs>
  <Slides>20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Calibri</vt:lpstr>
      <vt:lpstr>Arial</vt:lpstr>
      <vt:lpstr>Bradley Hand ITC</vt:lpstr>
      <vt:lpstr>Tema di Office</vt:lpstr>
      <vt:lpstr>PERCORSI ABILITATIVI PER METODO DI STUDIO,COMPRENSIONE CON ALUNNI CON DSA</vt:lpstr>
      <vt:lpstr>DISTURBO VS DIFFICOLTA’</vt:lpstr>
      <vt:lpstr>DISLESSIA IN ADOLESCENTI ED ADULTI</vt:lpstr>
      <vt:lpstr>IL PROCESSO DI LETTURA NELL’ADULTO</vt:lpstr>
      <vt:lpstr>LAVORARE SULLA METACOGNIZIONE E SUL METODO DI STUDIO</vt:lpstr>
      <vt:lpstr>Diapositiva 6</vt:lpstr>
      <vt:lpstr>Diapositiva 7</vt:lpstr>
      <vt:lpstr>CARATTERISTICHE DELLA MAPPA CONCETTUALE</vt:lpstr>
      <vt:lpstr>Diapositiva 9</vt:lpstr>
      <vt:lpstr>Diapositiva 10</vt:lpstr>
      <vt:lpstr>Diapositiva 11</vt:lpstr>
      <vt:lpstr>STRATEGIE DI STUDIO</vt:lpstr>
      <vt:lpstr>ORGANIZZAZIONE</vt:lpstr>
      <vt:lpstr>COMPRENSIONE</vt:lpstr>
      <vt:lpstr>Diapositiva 15</vt:lpstr>
      <vt:lpstr>Diapositiva 16</vt:lpstr>
      <vt:lpstr>STRATEGIE DI MEMORIZZAZIONE</vt:lpstr>
      <vt:lpstr>Diapositiva 18</vt:lpstr>
      <vt:lpstr>Diapositiva 19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RIEDUCAZIONE DELLA DISLESSIA EVOLUTIVA (DE)  Strategie didattiche per l’apprendimento</dc:title>
  <dc:creator>Simona</dc:creator>
  <cp:lastModifiedBy>progetti</cp:lastModifiedBy>
  <cp:revision>269</cp:revision>
  <dcterms:created xsi:type="dcterms:W3CDTF">2011-01-15T17:29:24Z</dcterms:created>
  <dcterms:modified xsi:type="dcterms:W3CDTF">2016-03-17T11:56:27Z</dcterms:modified>
</cp:coreProperties>
</file>